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432" r:id="rId2"/>
    <p:sldId id="405" r:id="rId3"/>
    <p:sldId id="406" r:id="rId4"/>
    <p:sldId id="421" r:id="rId5"/>
    <p:sldId id="423" r:id="rId6"/>
    <p:sldId id="422" r:id="rId7"/>
    <p:sldId id="409" r:id="rId8"/>
    <p:sldId id="348" r:id="rId9"/>
    <p:sldId id="349" r:id="rId10"/>
    <p:sldId id="350" r:id="rId11"/>
    <p:sldId id="417" r:id="rId12"/>
    <p:sldId id="353" r:id="rId13"/>
    <p:sldId id="355" r:id="rId14"/>
    <p:sldId id="357" r:id="rId15"/>
    <p:sldId id="358" r:id="rId16"/>
    <p:sldId id="359" r:id="rId17"/>
    <p:sldId id="360" r:id="rId18"/>
    <p:sldId id="361" r:id="rId19"/>
    <p:sldId id="428" r:id="rId20"/>
    <p:sldId id="362" r:id="rId21"/>
    <p:sldId id="424" r:id="rId22"/>
    <p:sldId id="375" r:id="rId23"/>
    <p:sldId id="363" r:id="rId24"/>
    <p:sldId id="426" r:id="rId25"/>
    <p:sldId id="366" r:id="rId26"/>
    <p:sldId id="367" r:id="rId27"/>
    <p:sldId id="368" r:id="rId28"/>
    <p:sldId id="429" r:id="rId29"/>
    <p:sldId id="369" r:id="rId30"/>
    <p:sldId id="370" r:id="rId31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979"/>
    <a:srgbClr val="FFFF99"/>
    <a:srgbClr val="B6DF89"/>
    <a:srgbClr val="007E39"/>
    <a:srgbClr val="85CA3A"/>
    <a:srgbClr val="E6D5F3"/>
    <a:srgbClr val="FF3737"/>
    <a:srgbClr val="FFFF3F"/>
    <a:srgbClr val="F4ECFA"/>
    <a:srgbClr val="EEE1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17" autoAdjust="0"/>
    <p:restoredTop sz="97849" autoAdjust="0"/>
  </p:normalViewPr>
  <p:slideViewPr>
    <p:cSldViewPr snapToGrid="0" snapToObjects="1">
      <p:cViewPr varScale="1">
        <p:scale>
          <a:sx n="111" d="100"/>
          <a:sy n="111" d="100"/>
        </p:scale>
        <p:origin x="1728" y="108"/>
      </p:cViewPr>
      <p:guideLst>
        <p:guide orient="horz" pos="2160"/>
        <p:guide pos="38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1682836520434943E-2"/>
          <c:y val="4.5219594793981709E-2"/>
          <c:w val="0.7868810929883765"/>
          <c:h val="0.7683816725243540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ДОУ 31</c:v>
                </c:pt>
              </c:strCache>
            </c:strRef>
          </c:tx>
          <c:spPr>
            <a:ln w="38100"/>
          </c:spPr>
          <c:marker>
            <c:spPr>
              <a:ln w="38100"/>
            </c:spPr>
          </c:marker>
          <c:dLbls>
            <c:dLbl>
              <c:idx val="0"/>
              <c:layout>
                <c:manualLayout>
                  <c:x val="-5.9523809523809521E-2"/>
                  <c:y val="8.48531361474126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9DF-49B7-81B4-FAC2A5F69ED4}"/>
                </c:ext>
              </c:extLst>
            </c:dLbl>
            <c:dLbl>
              <c:idx val="1"/>
              <c:layout>
                <c:manualLayout>
                  <c:x val="-2.2321428571428572E-2"/>
                  <c:y val="2.8284378715804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9DF-49B7-81B4-FAC2A5F69ED4}"/>
                </c:ext>
              </c:extLst>
            </c:dLbl>
            <c:dLbl>
              <c:idx val="3"/>
              <c:layout>
                <c:manualLayout>
                  <c:x val="-3.4226190476190479E-2"/>
                  <c:y val="-5.6568757431609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9DF-49B7-81B4-FAC2A5F69E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2019г.</c:v>
                </c:pt>
                <c:pt idx="1">
                  <c:v>2020г.</c:v>
                </c:pt>
                <c:pt idx="2">
                  <c:v>2021г.</c:v>
                </c:pt>
                <c:pt idx="3">
                  <c:v>2022г.</c:v>
                </c:pt>
                <c:pt idx="4">
                  <c:v>2023г.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64</c:v>
                </c:pt>
                <c:pt idx="1">
                  <c:v>59</c:v>
                </c:pt>
                <c:pt idx="2">
                  <c:v>42</c:v>
                </c:pt>
                <c:pt idx="3">
                  <c:v>55</c:v>
                </c:pt>
                <c:pt idx="4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9DF-49B7-81B4-FAC2A5F69ED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ДОУ 42</c:v>
                </c:pt>
              </c:strCache>
            </c:strRef>
          </c:tx>
          <c:spPr>
            <a:ln w="38100"/>
          </c:spPr>
          <c:marker>
            <c:spPr>
              <a:ln w="38100"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accent2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2019г.</c:v>
                </c:pt>
                <c:pt idx="1">
                  <c:v>2020г.</c:v>
                </c:pt>
                <c:pt idx="2">
                  <c:v>2021г.</c:v>
                </c:pt>
                <c:pt idx="3">
                  <c:v>2022г.</c:v>
                </c:pt>
                <c:pt idx="4">
                  <c:v>2023г.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1">
                  <c:v>30</c:v>
                </c:pt>
                <c:pt idx="2">
                  <c:v>47</c:v>
                </c:pt>
                <c:pt idx="3">
                  <c:v>34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9DF-49B7-81B4-FAC2A5F69ED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ДОУ 57</c:v>
                </c:pt>
              </c:strCache>
            </c:strRef>
          </c:tx>
          <c:spPr>
            <a:ln w="38100">
              <a:solidFill>
                <a:srgbClr val="007E39"/>
              </a:solidFill>
            </a:ln>
          </c:spPr>
          <c:marker>
            <c:spPr>
              <a:ln w="38100">
                <a:solidFill>
                  <a:srgbClr val="007E39"/>
                </a:solidFill>
              </a:ln>
            </c:spPr>
          </c:marker>
          <c:dLbls>
            <c:dLbl>
              <c:idx val="0"/>
              <c:layout>
                <c:manualLayout>
                  <c:x val="-4.9107142857142856E-2"/>
                  <c:y val="6.50540710463505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9DF-49B7-81B4-FAC2A5F69ED4}"/>
                </c:ext>
              </c:extLst>
            </c:dLbl>
            <c:dLbl>
              <c:idx val="1"/>
              <c:layout>
                <c:manualLayout>
                  <c:x val="-3.273809523809524E-2"/>
                  <c:y val="-4.8083443816867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9DF-49B7-81B4-FAC2A5F69ED4}"/>
                </c:ext>
              </c:extLst>
            </c:dLbl>
            <c:dLbl>
              <c:idx val="3"/>
              <c:layout>
                <c:manualLayout>
                  <c:x val="7.4404761904761901E-3"/>
                  <c:y val="3.11128165873850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9DF-49B7-81B4-FAC2A5F69ED4}"/>
                </c:ext>
              </c:extLst>
            </c:dLbl>
            <c:dLbl>
              <c:idx val="4"/>
              <c:layout>
                <c:manualLayout>
                  <c:x val="1.0912572349731422E-16"/>
                  <c:y val="5.0911881688448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C9DF-49B7-81B4-FAC2A5F69E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7E3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2019г.</c:v>
                </c:pt>
                <c:pt idx="1">
                  <c:v>2020г.</c:v>
                </c:pt>
                <c:pt idx="2">
                  <c:v>2021г.</c:v>
                </c:pt>
                <c:pt idx="3">
                  <c:v>2022г.</c:v>
                </c:pt>
                <c:pt idx="4">
                  <c:v>2023г.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48</c:v>
                </c:pt>
                <c:pt idx="1">
                  <c:v>59</c:v>
                </c:pt>
                <c:pt idx="2">
                  <c:v>66</c:v>
                </c:pt>
                <c:pt idx="3">
                  <c:v>59</c:v>
                </c:pt>
                <c:pt idx="4">
                  <c:v>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9DF-49B7-81B4-FAC2A5F69ED4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ДОУ 72</c:v>
                </c:pt>
              </c:strCache>
            </c:strRef>
          </c:tx>
          <c:spPr>
            <a:ln w="38100"/>
          </c:spPr>
          <c:marker>
            <c:spPr>
              <a:ln w="38100"/>
            </c:spPr>
          </c:marker>
          <c:dLbls>
            <c:dLbl>
              <c:idx val="1"/>
              <c:layout>
                <c:manualLayout>
                  <c:x val="-2.5297619047619048E-2"/>
                  <c:y val="-4.52550059452873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C9DF-49B7-81B4-FAC2A5F69ED4}"/>
                </c:ext>
              </c:extLst>
            </c:dLbl>
            <c:dLbl>
              <c:idx val="2"/>
              <c:layout>
                <c:manualLayout>
                  <c:x val="-3.4226190476190479E-2"/>
                  <c:y val="4.52550059452873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C9DF-49B7-81B4-FAC2A5F69ED4}"/>
                </c:ext>
              </c:extLst>
            </c:dLbl>
            <c:dLbl>
              <c:idx val="3"/>
              <c:layout>
                <c:manualLayout>
                  <c:x val="-3.4226190476190479E-2"/>
                  <c:y val="5.09118816884483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C9DF-49B7-81B4-FAC2A5F69E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accent4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2019г.</c:v>
                </c:pt>
                <c:pt idx="1">
                  <c:v>2020г.</c:v>
                </c:pt>
                <c:pt idx="2">
                  <c:v>2021г.</c:v>
                </c:pt>
                <c:pt idx="3">
                  <c:v>2022г.</c:v>
                </c:pt>
                <c:pt idx="4">
                  <c:v>2023г.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47</c:v>
                </c:pt>
                <c:pt idx="1">
                  <c:v>47</c:v>
                </c:pt>
                <c:pt idx="2">
                  <c:v>49</c:v>
                </c:pt>
                <c:pt idx="3">
                  <c:v>61</c:v>
                </c:pt>
                <c:pt idx="4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C9DF-49B7-81B4-FAC2A5F69E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0175616"/>
        <c:axId val="73459392"/>
      </c:lineChart>
      <c:catAx>
        <c:axId val="160175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73459392"/>
        <c:crosses val="max"/>
        <c:auto val="1"/>
        <c:lblAlgn val="ctr"/>
        <c:lblOffset val="100"/>
        <c:noMultiLvlLbl val="0"/>
      </c:catAx>
      <c:valAx>
        <c:axId val="73459392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601756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207583427071632"/>
          <c:y val="0.49726409881626532"/>
          <c:w val="0.1170908323959505"/>
          <c:h val="0.44105101187921641"/>
        </c:manualLayout>
      </c:layout>
      <c:overlay val="0"/>
      <c:txPr>
        <a:bodyPr/>
        <a:lstStyle/>
        <a:p>
          <a:pPr>
            <a:defRPr sz="1400" b="1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1682836520434943E-2"/>
          <c:y val="4.5219594793981709E-2"/>
          <c:w val="0.7868810929883765"/>
          <c:h val="0.7683816725243540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ДОУ 49</c:v>
                </c:pt>
              </c:strCache>
            </c:strRef>
          </c:tx>
          <c:spPr>
            <a:ln w="38100"/>
          </c:spPr>
          <c:marker>
            <c:spPr>
              <a:ln w="38100"/>
            </c:spPr>
          </c:marker>
          <c:dLbls>
            <c:dLbl>
              <c:idx val="0"/>
              <c:layout>
                <c:manualLayout>
                  <c:x val="-5.9523809523809521E-2"/>
                  <c:y val="8.48531361474126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F06-458B-B9DF-FC3B9A936104}"/>
                </c:ext>
              </c:extLst>
            </c:dLbl>
            <c:dLbl>
              <c:idx val="1"/>
              <c:layout>
                <c:manualLayout>
                  <c:x val="-2.2321428571428572E-2"/>
                  <c:y val="2.8284378715804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F06-458B-B9DF-FC3B9A936104}"/>
                </c:ext>
              </c:extLst>
            </c:dLbl>
            <c:dLbl>
              <c:idx val="3"/>
              <c:layout>
                <c:manualLayout>
                  <c:x val="-3.4226190476190479E-2"/>
                  <c:y val="-5.6568757431609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F06-458B-B9DF-FC3B9A9361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2019г.</c:v>
                </c:pt>
                <c:pt idx="1">
                  <c:v>2020г.</c:v>
                </c:pt>
                <c:pt idx="2">
                  <c:v>2021г.</c:v>
                </c:pt>
                <c:pt idx="3">
                  <c:v>2022г.</c:v>
                </c:pt>
                <c:pt idx="4">
                  <c:v>2023г.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</c:v>
                </c:pt>
                <c:pt idx="1">
                  <c:v>15</c:v>
                </c:pt>
                <c:pt idx="2">
                  <c:v>15</c:v>
                </c:pt>
                <c:pt idx="3">
                  <c:v>31</c:v>
                </c:pt>
                <c:pt idx="4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F06-458B-B9DF-FC3B9A93610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ДОУ 5 п.г.т. К. Поляны</c:v>
                </c:pt>
              </c:strCache>
            </c:strRef>
          </c:tx>
          <c:spPr>
            <a:ln w="38100"/>
          </c:spPr>
          <c:marker>
            <c:spPr>
              <a:ln w="38100"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accent2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2019г.</c:v>
                </c:pt>
                <c:pt idx="1">
                  <c:v>2020г.</c:v>
                </c:pt>
                <c:pt idx="2">
                  <c:v>2021г.</c:v>
                </c:pt>
                <c:pt idx="3">
                  <c:v>2022г.</c:v>
                </c:pt>
                <c:pt idx="4">
                  <c:v>2023г.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28</c:v>
                </c:pt>
                <c:pt idx="1">
                  <c:v>53</c:v>
                </c:pt>
                <c:pt idx="2">
                  <c:v>77</c:v>
                </c:pt>
                <c:pt idx="3">
                  <c:v>46</c:v>
                </c:pt>
                <c:pt idx="4">
                  <c:v>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F06-458B-B9DF-FC3B9A9361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3925120"/>
        <c:axId val="129096448"/>
      </c:lineChart>
      <c:catAx>
        <c:axId val="153925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29096448"/>
        <c:crosses val="max"/>
        <c:auto val="1"/>
        <c:lblAlgn val="ctr"/>
        <c:lblOffset val="100"/>
        <c:noMultiLvlLbl val="0"/>
      </c:catAx>
      <c:valAx>
        <c:axId val="129096448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53925120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84124250093738295"/>
          <c:y val="5.0370915106553046E-2"/>
          <c:w val="0.15726940382452193"/>
          <c:h val="0.37599694083286589"/>
        </c:manualLayout>
      </c:layout>
      <c:overlay val="0"/>
      <c:txPr>
        <a:bodyPr/>
        <a:lstStyle/>
        <a:p>
          <a:pPr>
            <a:defRPr sz="1400" b="1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6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766-4D3E-8A73-5007609ED500}"/>
              </c:ext>
            </c:extLst>
          </c:dPt>
          <c:dLbls>
            <c:dLbl>
              <c:idx val="0"/>
              <c:layout>
                <c:manualLayout>
                  <c:x val="1.8276294878277831E-2"/>
                  <c:y val="-0.190625024483879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58A-4325-816D-829EBC34A5C3}"/>
                </c:ext>
              </c:extLst>
            </c:dLbl>
            <c:dLbl>
              <c:idx val="1"/>
              <c:layout>
                <c:manualLayout>
                  <c:x val="2.5157056627015801E-2"/>
                  <c:y val="-0.209375000000000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58A-4325-816D-829EBC34A5C3}"/>
                </c:ext>
              </c:extLst>
            </c:dLbl>
            <c:dLbl>
              <c:idx val="2"/>
              <c:layout>
                <c:manualLayout>
                  <c:x val="1.1164848659972552E-2"/>
                  <c:y val="-0.430184902260351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58A-4325-816D-829EBC34A5C3}"/>
                </c:ext>
              </c:extLst>
            </c:dLbl>
            <c:dLbl>
              <c:idx val="3"/>
              <c:layout>
                <c:manualLayout>
                  <c:x val="2.0039550675431721E-2"/>
                  <c:y val="-0.276536804168135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58A-4325-816D-829EBC34A5C3}"/>
                </c:ext>
              </c:extLst>
            </c:dLbl>
            <c:dLbl>
              <c:idx val="4"/>
              <c:layout>
                <c:manualLayout>
                  <c:x val="2.3660965831105975E-2"/>
                  <c:y val="-0.227183374466251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58A-4325-816D-829EBC34A5C3}"/>
                </c:ext>
              </c:extLst>
            </c:dLbl>
            <c:dLbl>
              <c:idx val="5"/>
              <c:layout>
                <c:manualLayout>
                  <c:x val="1.3761467889908263E-2"/>
                  <c:y val="-0.273631840796019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766-4D3E-8A73-5007609ED500}"/>
                </c:ext>
              </c:extLst>
            </c:dLbl>
            <c:dLbl>
              <c:idx val="6"/>
              <c:layout>
                <c:manualLayout>
                  <c:x val="1.6819571865443424E-2"/>
                  <c:y val="-0.354178239346816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766-4D3E-8A73-5007609ED500}"/>
                </c:ext>
              </c:extLst>
            </c:dLbl>
            <c:spPr>
              <a:noFill/>
              <a:ln w="30257">
                <a:noFill/>
              </a:ln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  <a:latin typeface="+mn-lt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2017 г.</c:v>
                </c:pt>
                <c:pt idx="1">
                  <c:v>2018 г.</c:v>
                </c:pt>
                <c:pt idx="2">
                  <c:v>2019 г.</c:v>
                </c:pt>
                <c:pt idx="3">
                  <c:v>2020 г.</c:v>
                </c:pt>
                <c:pt idx="4">
                  <c:v>2021 г.</c:v>
                </c:pt>
                <c:pt idx="5">
                  <c:v>2022 г.</c:v>
                </c:pt>
                <c:pt idx="6">
                  <c:v>2023г.</c:v>
                </c:pt>
              </c:strCache>
            </c:strRef>
          </c:cat>
          <c:val>
            <c:numRef>
              <c:f>Лист1!$B$2:$B$8</c:f>
              <c:numCache>
                <c:formatCode>0.0%</c:formatCode>
                <c:ptCount val="7"/>
                <c:pt idx="0" formatCode="0%">
                  <c:v>0.76</c:v>
                </c:pt>
                <c:pt idx="1">
                  <c:v>0.76600000000000001</c:v>
                </c:pt>
                <c:pt idx="2">
                  <c:v>0.86599999999999999</c:v>
                </c:pt>
                <c:pt idx="3">
                  <c:v>0.79900000000000004</c:v>
                </c:pt>
                <c:pt idx="4">
                  <c:v>0.77500000000000002</c:v>
                </c:pt>
                <c:pt idx="5">
                  <c:v>0.79400000000000004</c:v>
                </c:pt>
                <c:pt idx="6" formatCode="0%">
                  <c:v>0.83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58A-4325-816D-829EBC34A5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8829184"/>
        <c:axId val="47675008"/>
        <c:axId val="0"/>
      </c:bar3DChart>
      <c:catAx>
        <c:axId val="1888291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/>
                </a:solidFill>
                <a:latin typeface="+mn-lt"/>
                <a:cs typeface="Arial" pitchFamily="34" charset="0"/>
              </a:defRPr>
            </a:pPr>
            <a:endParaRPr lang="ru-RU"/>
          </a:p>
        </c:txPr>
        <c:crossAx val="47675008"/>
        <c:crosses val="autoZero"/>
        <c:auto val="1"/>
        <c:lblAlgn val="ctr"/>
        <c:lblOffset val="100"/>
        <c:noMultiLvlLbl val="0"/>
      </c:catAx>
      <c:valAx>
        <c:axId val="4767500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88829184"/>
        <c:crosses val="autoZero"/>
        <c:crossBetween val="between"/>
      </c:valAx>
      <c:spPr>
        <a:noFill/>
        <a:ln w="30257">
          <a:noFill/>
        </a:ln>
      </c:spPr>
    </c:plotArea>
    <c:plotVisOnly val="1"/>
    <c:dispBlanksAs val="gap"/>
    <c:showDLblsOverMax val="0"/>
  </c:chart>
  <c:txPr>
    <a:bodyPr/>
    <a:lstStyle/>
    <a:p>
      <a:pPr>
        <a:defRPr sz="2144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6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3283-4C9D-9B3A-85BCD2BD1008}"/>
              </c:ext>
            </c:extLst>
          </c:dPt>
          <c:dLbls>
            <c:dLbl>
              <c:idx val="0"/>
              <c:layout>
                <c:manualLayout>
                  <c:x val="1.9423083869103522E-2"/>
                  <c:y val="-0.385365646443516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58A-4325-816D-829EBC34A5C3}"/>
                </c:ext>
              </c:extLst>
            </c:dLbl>
            <c:dLbl>
              <c:idx val="1"/>
              <c:layout>
                <c:manualLayout>
                  <c:x val="2.2863450841580625E-2"/>
                  <c:y val="-0.446221796740714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58A-4325-816D-829EBC34A5C3}"/>
                </c:ext>
              </c:extLst>
            </c:dLbl>
            <c:dLbl>
              <c:idx val="2"/>
              <c:layout>
                <c:manualLayout>
                  <c:x val="1.9192371595752371E-2"/>
                  <c:y val="-0.386167568570040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58A-4325-816D-829EBC34A5C3}"/>
                </c:ext>
              </c:extLst>
            </c:dLbl>
            <c:dLbl>
              <c:idx val="3"/>
              <c:layout>
                <c:manualLayout>
                  <c:x val="2.003955067543163E-2"/>
                  <c:y val="-0.450224362062659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58A-4325-816D-829EBC34A5C3}"/>
                </c:ext>
              </c:extLst>
            </c:dLbl>
            <c:dLbl>
              <c:idx val="4"/>
              <c:layout>
                <c:manualLayout>
                  <c:x val="2.4807754821931666E-2"/>
                  <c:y val="-0.445608647497205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58A-4325-816D-829EBC34A5C3}"/>
                </c:ext>
              </c:extLst>
            </c:dLbl>
            <c:dLbl>
              <c:idx val="5"/>
              <c:layout>
                <c:manualLayout>
                  <c:x val="1.6819571865443427E-2"/>
                  <c:y val="-0.446082359781229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283-4C9D-9B3A-85BCD2BD1008}"/>
                </c:ext>
              </c:extLst>
            </c:dLbl>
            <c:dLbl>
              <c:idx val="6"/>
              <c:layout>
                <c:manualLayout>
                  <c:x val="1.9877675840978593E-2"/>
                  <c:y val="-0.425539093212356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283-4C9D-9B3A-85BCD2BD1008}"/>
                </c:ext>
              </c:extLst>
            </c:dLbl>
            <c:spPr>
              <a:noFill/>
              <a:ln w="30257">
                <a:noFill/>
              </a:ln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  <a:latin typeface="+mn-lt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2017 ел</c:v>
                </c:pt>
                <c:pt idx="1">
                  <c:v>2018 ел</c:v>
                </c:pt>
                <c:pt idx="2">
                  <c:v>2019 ел</c:v>
                </c:pt>
                <c:pt idx="3">
                  <c:v>2020 ел</c:v>
                </c:pt>
                <c:pt idx="4">
                  <c:v>2021 ел</c:v>
                </c:pt>
                <c:pt idx="5">
                  <c:v>2022 ел</c:v>
                </c:pt>
                <c:pt idx="6">
                  <c:v>2023 ел</c:v>
                </c:pt>
              </c:strCache>
            </c:strRef>
          </c:cat>
          <c:val>
            <c:numRef>
              <c:f>Лист1!$B$2:$B$8</c:f>
              <c:numCache>
                <c:formatCode>0.0%</c:formatCode>
                <c:ptCount val="7"/>
                <c:pt idx="0">
                  <c:v>0.48299999999999998</c:v>
                </c:pt>
                <c:pt idx="1">
                  <c:v>0.56899999999999995</c:v>
                </c:pt>
                <c:pt idx="2">
                  <c:v>0.47699999999999998</c:v>
                </c:pt>
                <c:pt idx="3">
                  <c:v>0.57399999999999995</c:v>
                </c:pt>
                <c:pt idx="4">
                  <c:v>0.57699999999999996</c:v>
                </c:pt>
                <c:pt idx="5">
                  <c:v>0.53600000000000003</c:v>
                </c:pt>
                <c:pt idx="6">
                  <c:v>0.53600000000000003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58A-4325-816D-829EBC34A5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324032"/>
        <c:axId val="47686784"/>
        <c:axId val="0"/>
      </c:bar3DChart>
      <c:catAx>
        <c:axId val="201324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/>
                </a:solidFill>
                <a:latin typeface="+mn-lt"/>
                <a:cs typeface="Arial" pitchFamily="34" charset="0"/>
              </a:defRPr>
            </a:pPr>
            <a:endParaRPr lang="ru-RU"/>
          </a:p>
        </c:txPr>
        <c:crossAx val="47686784"/>
        <c:crosses val="autoZero"/>
        <c:auto val="1"/>
        <c:lblAlgn val="ctr"/>
        <c:lblOffset val="100"/>
        <c:noMultiLvlLbl val="0"/>
      </c:catAx>
      <c:valAx>
        <c:axId val="47686784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one"/>
        <c:crossAx val="201324032"/>
        <c:crosses val="autoZero"/>
        <c:crossBetween val="between"/>
      </c:valAx>
      <c:spPr>
        <a:noFill/>
        <a:ln w="30257">
          <a:noFill/>
        </a:ln>
      </c:spPr>
    </c:plotArea>
    <c:plotVisOnly val="1"/>
    <c:dispBlanksAs val="gap"/>
    <c:showDLblsOverMax val="0"/>
  </c:chart>
  <c:txPr>
    <a:bodyPr/>
    <a:lstStyle/>
    <a:p>
      <a:pPr>
        <a:defRPr sz="2144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19348-2301-4969-8235-2163B97D18CE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E2C31-6040-42CE-A62E-D9E88EB6EE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066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1ED9AF-205F-9F46-8319-E824AEE5D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1BA2A4C-32B6-AD4A-90F5-EDA62CAA1D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0A697A-B835-DC43-8997-401E823C2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AB780-7B45-3D4A-B1F1-D26C6F28CEAE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841528-2682-AA40-9849-B9DE2AD93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DEF6AB-4A14-D549-89E7-80198219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38E46-EDC7-484F-94B8-28D0ED2227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19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FC33A1-AEF8-2447-8594-8E0EA4202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65FB965-548C-BE4A-8E9A-40B908091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26E7FD-183C-CD46-B158-E3D843172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AB780-7B45-3D4A-B1F1-D26C6F28CEAE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776E30-DD28-C64F-98D7-C2EF3D844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32B179-FE60-434A-B47A-E0596CF1F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38E46-EDC7-484F-94B8-28D0ED2227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19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F4DA97D-3526-4348-992B-3048C49793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F613AD2-437B-8C48-81F7-60B7A45AA4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5D87C0-A53E-AB4E-8479-0D2C9A9BF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AB780-7B45-3D4A-B1F1-D26C6F28CEAE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A3FBF7-34FC-3946-8D6B-B30DB0A02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56B91E-F588-9542-AC87-7A22C01F3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38E46-EDC7-484F-94B8-28D0ED2227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02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BC06A9-A16E-FE4F-AC9E-0A50AAF88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3C752D-03FA-684A-BDA1-0D3AE649F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8BEBD5-C8FC-BF4C-B23A-559966209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AB780-7B45-3D4A-B1F1-D26C6F28CEAE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4B52D-B334-3C48-BDB4-791A9F7BC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E86827-5C64-B74B-B0D7-DADBDD31F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38E46-EDC7-484F-94B8-28D0ED2227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053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DA7E17-561F-7641-90AA-837B822E7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BB6723-834F-524F-8C7E-66C06D219F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ABEA25-00BE-E441-98C4-7FBEA322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AB780-7B45-3D4A-B1F1-D26C6F28CEAE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76844D-81B5-6E44-AF0E-D1C1D7C91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40C0BD-C14E-D74B-A1FC-E28517145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38E46-EDC7-484F-94B8-28D0ED2227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450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BF4FB-F477-6845-905A-68E07FE56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A3B8AD-B8FE-8D4A-919F-B4D62A84AB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1D5B1-2397-7F43-B8E8-2D9BA6FECB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2EEB43-CA25-4343-9F68-37C224364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AB780-7B45-3D4A-B1F1-D26C6F28CEAE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3ECE9B-CE18-8944-8B56-FB8CB8B80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5AFD0A-9B8A-7649-8F9E-0A402936C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38E46-EDC7-484F-94B8-28D0ED2227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911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2F0AC8-57F0-674B-AECA-AD08F3A42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11B791-BDB4-F845-BF07-78DD1BAFD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D90C9A-E324-E644-B724-3D6C4B7AE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37846F6-93BA-4945-B69E-14B4DF5694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8C7E0BE-FBDD-F741-815C-36339372E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EAD45FD-DD61-C740-B137-913EBB5E4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AB780-7B45-3D4A-B1F1-D26C6F28CEAE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A6984B2-4E00-EF4F-97BE-22C960217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C42CEEF-5121-3647-B097-F3F8373C7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38E46-EDC7-484F-94B8-28D0ED2227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647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172837-E421-8E43-AF71-CA479B06D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A29DF52-7819-0C4C-A910-1C086EBD6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AB780-7B45-3D4A-B1F1-D26C6F28CEAE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962EE51-F17D-3A45-8946-A250C035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BAE61FC-A8F8-0E47-A8B6-5B81E4F7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38E46-EDC7-484F-94B8-28D0ED2227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016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F96CBD-5EEB-4D45-ABBE-8E030B785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AB780-7B45-3D4A-B1F1-D26C6F28CEAE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1993EF6-B3CE-CD42-8A9E-BFC69A3D5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EA30D1C-16B5-D64F-A45A-BC3BF95DA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38E46-EDC7-484F-94B8-28D0ED2227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396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1E5260-AA72-7E4E-B491-DF56462EC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A3B7F9-4C8B-B645-B9C3-29D31869C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6E12ABF-6692-5E4C-82ED-EEB9B17F7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FF1568-853A-9D45-96FC-3C61E87E9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AB780-7B45-3D4A-B1F1-D26C6F28CEAE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7B7204-17B7-0F49-83A9-95E215378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F366EC-B413-394E-AE3A-1E8FECBFD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38E46-EDC7-484F-94B8-28D0ED2227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537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74E39-AAA1-4A45-B2B3-27B39F368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98282A7-6CA5-1D4E-878B-8FFD5E688C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9E21B8-F04D-A04C-9501-3E9E3C3C8C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4E65C5-3517-E946-98A9-691BE78AF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AB780-7B45-3D4A-B1F1-D26C6F28CEAE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9516D2-7473-5B45-B28B-B0B07E979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53F9FD-9ABE-5043-9040-5A3702328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38E46-EDC7-484F-94B8-28D0ED2227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856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2526D-BD98-5949-AEEF-521E92EFA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F148F6-79D7-A442-8CAA-CB6CDBAC7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AD4F8C-FB17-0E4B-8837-33F0C27054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AB780-7B45-3D4A-B1F1-D26C6F28CEAE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AB0472-F0B8-6149-A9A2-F860F0B649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158036-6F0C-1442-A257-ACE3A05598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38E46-EDC7-484F-94B8-28D0ED2227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740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r="76"/>
          <a:stretch/>
        </p:blipFill>
        <p:spPr>
          <a:xfrm>
            <a:off x="1" y="-1335"/>
            <a:ext cx="9143999" cy="69067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4C38A9-C1CB-D24F-91F9-A28250CC59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83" t="8426" r="60256" b="65284"/>
          <a:stretch/>
        </p:blipFill>
        <p:spPr>
          <a:xfrm>
            <a:off x="4129484" y="516103"/>
            <a:ext cx="1942288" cy="18974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1" t="36618" r="34" b="38730"/>
          <a:stretch/>
        </p:blipFill>
        <p:spPr>
          <a:xfrm>
            <a:off x="1" y="2989212"/>
            <a:ext cx="9143994" cy="15134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" t="-25" r="95652" b="51054"/>
          <a:stretch/>
        </p:blipFill>
        <p:spPr>
          <a:xfrm>
            <a:off x="1" y="-1335"/>
            <a:ext cx="544152" cy="3317741"/>
          </a:xfrm>
          <a:prstGeom prst="rect">
            <a:avLst/>
          </a:prstGeom>
        </p:spPr>
      </p:pic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109173AA-BC24-FA45-9A62-3D4DC7419922}"/>
              </a:ext>
            </a:extLst>
          </p:cNvPr>
          <p:cNvSpPr txBox="1">
            <a:spLocks/>
          </p:cNvSpPr>
          <p:nvPr/>
        </p:nvSpPr>
        <p:spPr>
          <a:xfrm>
            <a:off x="465323" y="603501"/>
            <a:ext cx="5606449" cy="180292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altLang="ru-RU" sz="2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«Открытый отчет                        о деятельности дошкольных образовательных учреждений за 2023 год»</a:t>
            </a:r>
            <a:endParaRPr kumimoji="0" lang="ru-RU" altLang="ru-RU" sz="29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9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" t="56244" r="96278" b="8208"/>
          <a:stretch/>
        </p:blipFill>
        <p:spPr>
          <a:xfrm>
            <a:off x="-14845" y="4217158"/>
            <a:ext cx="558998" cy="24083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" t="92024" r="86294" b="522"/>
          <a:stretch/>
        </p:blipFill>
        <p:spPr>
          <a:xfrm>
            <a:off x="-535" y="6353064"/>
            <a:ext cx="1704453" cy="504936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86409" y="3333204"/>
            <a:ext cx="0" cy="39600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  <a:effectLst>
            <a:softEdge rad="127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86433" y="3798519"/>
            <a:ext cx="0" cy="39600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  <a:effectLst>
            <a:softEdge rad="127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86433" y="4267721"/>
            <a:ext cx="0" cy="39600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  <a:effectLst>
            <a:softEdge rad="127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86433" y="4779158"/>
            <a:ext cx="0" cy="39600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  <a:effectLst>
            <a:softEdge rad="127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86433" y="5276468"/>
            <a:ext cx="0" cy="39600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  <a:effectLst>
            <a:softEdge rad="127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86433" y="5758129"/>
            <a:ext cx="0" cy="396000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  <a:effectLst>
            <a:softEdge rad="127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A5F4CA-C6A4-ED48-812E-3073506A89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187" y="2574663"/>
            <a:ext cx="8681775" cy="789480"/>
          </a:xfrm>
        </p:spPr>
        <p:txBody>
          <a:bodyPr anchor="t">
            <a:noAutofit/>
          </a:bodyPr>
          <a:lstStyle/>
          <a:p>
            <a:pPr algn="l" eaLnBrk="0" hangingPunct="0">
              <a:lnSpc>
                <a:spcPct val="100000"/>
              </a:lnSpc>
            </a:pPr>
            <a:r>
              <a:rPr lang="ru-RU" altLang="ru-RU" sz="35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Андрианова Светлана </a:t>
            </a:r>
            <a:r>
              <a:rPr lang="ru-RU" altLang="ru-RU" sz="3500" b="1" dirty="0">
                <a:solidFill>
                  <a:schemeClr val="bg1"/>
                </a:solidFill>
                <a:latin typeface="Arial" panose="020B0604020202020204" pitchFamily="34" charset="0"/>
              </a:rPr>
              <a:t>Анатольевна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2" t="58185" r="4083" b="38953"/>
          <a:stretch/>
        </p:blipFill>
        <p:spPr>
          <a:xfrm>
            <a:off x="562380" y="4678413"/>
            <a:ext cx="8022062" cy="47445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9173AA-BC24-FA45-9A62-3D4DC74199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166" y="3398293"/>
            <a:ext cx="8167685" cy="1754569"/>
          </a:xfrm>
        </p:spPr>
        <p:txBody>
          <a:bodyPr>
            <a:noAutofit/>
          </a:bodyPr>
          <a:lstStyle/>
          <a:p>
            <a:pPr algn="just"/>
            <a:r>
              <a:rPr lang="ru-RU" altLang="ru-RU" sz="1800" b="1" dirty="0">
                <a:solidFill>
                  <a:schemeClr val="bg1"/>
                </a:solidFill>
              </a:rPr>
              <a:t>начальник  </a:t>
            </a:r>
            <a:r>
              <a:rPr lang="ru-RU" altLang="ru-RU" sz="1800" b="1" dirty="0" smtClean="0">
                <a:solidFill>
                  <a:schemeClr val="bg1"/>
                </a:solidFill>
              </a:rPr>
              <a:t>управления </a:t>
            </a:r>
            <a:r>
              <a:rPr lang="ru-RU" altLang="ru-RU" sz="1800" b="1" dirty="0">
                <a:solidFill>
                  <a:schemeClr val="bg1"/>
                </a:solidFill>
              </a:rPr>
              <a:t>дошкольного образования </a:t>
            </a:r>
            <a:r>
              <a:rPr lang="ru-RU" altLang="ru-RU" sz="1800" b="1" dirty="0" smtClean="0">
                <a:solidFill>
                  <a:schemeClr val="bg1"/>
                </a:solidFill>
              </a:rPr>
              <a:t>Исполнительного </a:t>
            </a:r>
            <a:r>
              <a:rPr lang="ru-RU" altLang="ru-RU" sz="1800" b="1" dirty="0">
                <a:solidFill>
                  <a:schemeClr val="bg1"/>
                </a:solidFill>
              </a:rPr>
              <a:t>комитета </a:t>
            </a:r>
            <a:r>
              <a:rPr lang="ru-RU" altLang="ru-RU" sz="1800" b="1" dirty="0" smtClean="0">
                <a:solidFill>
                  <a:schemeClr val="bg1"/>
                </a:solidFill>
              </a:rPr>
              <a:t>Нижнекамского </a:t>
            </a:r>
            <a:r>
              <a:rPr lang="ru-RU" altLang="ru-RU" sz="1800" b="1" dirty="0">
                <a:solidFill>
                  <a:schemeClr val="bg1"/>
                </a:solidFill>
              </a:rPr>
              <a:t>муниципального района Республики </a:t>
            </a:r>
            <a:r>
              <a:rPr lang="ru-RU" altLang="ru-RU" sz="1800" b="1" dirty="0" smtClean="0">
                <a:solidFill>
                  <a:schemeClr val="bg1"/>
                </a:solidFill>
              </a:rPr>
              <a:t>Татарстан</a:t>
            </a:r>
          </a:p>
          <a:p>
            <a:pPr algn="l"/>
            <a:endParaRPr lang="en-US" altLang="ru-RU" sz="1050" b="1" dirty="0" smtClean="0">
              <a:solidFill>
                <a:schemeClr val="bg1"/>
              </a:solidFill>
            </a:endParaRPr>
          </a:p>
          <a:p>
            <a:pPr algn="just">
              <a:spcBef>
                <a:spcPct val="20000"/>
              </a:spcBef>
            </a:pPr>
            <a:r>
              <a:rPr lang="ru-RU" altLang="ru-RU" sz="1800" b="1" dirty="0" smtClean="0">
                <a:solidFill>
                  <a:schemeClr val="bg1"/>
                </a:solidFill>
              </a:rPr>
              <a:t>Татарстан </a:t>
            </a:r>
            <a:r>
              <a:rPr lang="ru-RU" altLang="ru-RU" sz="1800" b="1" dirty="0" err="1">
                <a:solidFill>
                  <a:schemeClr val="bg1"/>
                </a:solidFill>
              </a:rPr>
              <a:t>Республикасы</a:t>
            </a:r>
            <a:r>
              <a:rPr lang="ru-RU" altLang="ru-RU" sz="1800" b="1" dirty="0">
                <a:solidFill>
                  <a:schemeClr val="bg1"/>
                </a:solidFill>
              </a:rPr>
              <a:t> </a:t>
            </a:r>
            <a:r>
              <a:rPr lang="ru-RU" altLang="ru-RU" sz="1800" b="1" dirty="0" err="1">
                <a:solidFill>
                  <a:schemeClr val="bg1"/>
                </a:solidFill>
              </a:rPr>
              <a:t>Түбән</a:t>
            </a:r>
            <a:r>
              <a:rPr lang="ru-RU" altLang="ru-RU" sz="1800" b="1" dirty="0">
                <a:solidFill>
                  <a:schemeClr val="bg1"/>
                </a:solidFill>
              </a:rPr>
              <a:t> Кама </a:t>
            </a:r>
            <a:r>
              <a:rPr lang="ru-RU" altLang="ru-RU" sz="1800" b="1" dirty="0" err="1">
                <a:solidFill>
                  <a:schemeClr val="bg1"/>
                </a:solidFill>
              </a:rPr>
              <a:t>муниципаль</a:t>
            </a:r>
            <a:r>
              <a:rPr lang="ru-RU" altLang="ru-RU" sz="1800" b="1" dirty="0">
                <a:solidFill>
                  <a:schemeClr val="bg1"/>
                </a:solidFill>
              </a:rPr>
              <a:t> районы </a:t>
            </a:r>
            <a:r>
              <a:rPr lang="ru-RU" altLang="ru-RU" sz="1800" b="1" dirty="0" err="1">
                <a:solidFill>
                  <a:schemeClr val="bg1"/>
                </a:solidFill>
              </a:rPr>
              <a:t>Башкарма</a:t>
            </a:r>
            <a:r>
              <a:rPr lang="ru-RU" altLang="ru-RU" sz="1800" b="1" dirty="0">
                <a:solidFill>
                  <a:schemeClr val="bg1"/>
                </a:solidFill>
              </a:rPr>
              <a:t> </a:t>
            </a:r>
            <a:r>
              <a:rPr lang="ru-RU" altLang="ru-RU" sz="1800" b="1" dirty="0" err="1">
                <a:solidFill>
                  <a:schemeClr val="bg1"/>
                </a:solidFill>
              </a:rPr>
              <a:t>комитетының</a:t>
            </a:r>
            <a:r>
              <a:rPr lang="ru-RU" altLang="ru-RU" sz="1800" b="1" dirty="0">
                <a:solidFill>
                  <a:schemeClr val="bg1"/>
                </a:solidFill>
              </a:rPr>
              <a:t> </a:t>
            </a:r>
            <a:r>
              <a:rPr lang="ru-RU" altLang="ru-RU" sz="1800" b="1" dirty="0" smtClean="0">
                <a:solidFill>
                  <a:schemeClr val="bg1"/>
                </a:solidFill>
              </a:rPr>
              <a:t>«</a:t>
            </a:r>
            <a:r>
              <a:rPr lang="ru-RU" altLang="ru-RU" sz="1800" b="1" dirty="0" err="1">
                <a:solidFill>
                  <a:schemeClr val="bg1"/>
                </a:solidFill>
              </a:rPr>
              <a:t>Мәктәпкәчә</a:t>
            </a:r>
            <a:r>
              <a:rPr lang="ru-RU" altLang="ru-RU" sz="1800" b="1" dirty="0">
                <a:solidFill>
                  <a:schemeClr val="bg1"/>
                </a:solidFill>
              </a:rPr>
              <a:t> </a:t>
            </a:r>
            <a:r>
              <a:rPr lang="ru-RU" altLang="ru-RU" sz="1800" b="1" dirty="0" err="1">
                <a:solidFill>
                  <a:schemeClr val="bg1"/>
                </a:solidFill>
              </a:rPr>
              <a:t>мәгариф</a:t>
            </a:r>
            <a:r>
              <a:rPr lang="ru-RU" altLang="ru-RU" sz="1800" b="1" dirty="0">
                <a:solidFill>
                  <a:schemeClr val="bg1"/>
                </a:solidFill>
              </a:rPr>
              <a:t> </a:t>
            </a:r>
            <a:r>
              <a:rPr lang="ru-RU" altLang="ru-RU" sz="1800" b="1" dirty="0" err="1">
                <a:solidFill>
                  <a:schemeClr val="bg1"/>
                </a:solidFill>
              </a:rPr>
              <a:t>идарәсе</a:t>
            </a:r>
            <a:r>
              <a:rPr lang="ru-RU" altLang="ru-RU" sz="1800" b="1" dirty="0">
                <a:solidFill>
                  <a:schemeClr val="bg1"/>
                </a:solidFill>
              </a:rPr>
              <a:t>» </a:t>
            </a:r>
            <a:r>
              <a:rPr lang="ru-RU" altLang="ru-RU" sz="1800" b="1" dirty="0" err="1">
                <a:solidFill>
                  <a:schemeClr val="bg1"/>
                </a:solidFill>
              </a:rPr>
              <a:t>муниципаль</a:t>
            </a:r>
            <a:r>
              <a:rPr lang="ru-RU" altLang="ru-RU" sz="1800" b="1" dirty="0">
                <a:solidFill>
                  <a:schemeClr val="bg1"/>
                </a:solidFill>
              </a:rPr>
              <a:t> бюджет </a:t>
            </a:r>
            <a:r>
              <a:rPr lang="ru-RU" altLang="ru-RU" sz="1800" b="1" dirty="0" err="1">
                <a:solidFill>
                  <a:schemeClr val="bg1"/>
                </a:solidFill>
              </a:rPr>
              <a:t>учреждениесе</a:t>
            </a:r>
            <a:r>
              <a:rPr lang="ru-RU" altLang="ru-RU" sz="1800" b="1" dirty="0">
                <a:solidFill>
                  <a:schemeClr val="bg1"/>
                </a:solidFill>
              </a:rPr>
              <a:t> </a:t>
            </a:r>
            <a:r>
              <a:rPr lang="ru-RU" altLang="ru-RU" sz="1800" b="1" dirty="0" err="1">
                <a:solidFill>
                  <a:schemeClr val="bg1"/>
                </a:solidFill>
              </a:rPr>
              <a:t>начальнигы</a:t>
            </a:r>
            <a:endParaRPr lang="ru-RU" altLang="ru-RU" sz="1800" b="1" dirty="0">
              <a:solidFill>
                <a:schemeClr val="bg1"/>
              </a:solidFill>
            </a:endParaRPr>
          </a:p>
          <a:p>
            <a:pPr algn="l"/>
            <a:endParaRPr lang="ru-RU" altLang="ru-RU" sz="1800" b="1" dirty="0">
              <a:solidFill>
                <a:schemeClr val="bg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2" t="58185" r="4083" b="38953"/>
          <a:stretch/>
        </p:blipFill>
        <p:spPr>
          <a:xfrm>
            <a:off x="465324" y="5745188"/>
            <a:ext cx="8322416" cy="4089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2" t="58185" r="4083" b="38953"/>
          <a:stretch/>
        </p:blipFill>
        <p:spPr>
          <a:xfrm>
            <a:off x="133318" y="6349374"/>
            <a:ext cx="8806822" cy="40894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90388" r="76"/>
          <a:stretch/>
        </p:blipFill>
        <p:spPr>
          <a:xfrm>
            <a:off x="-14846" y="5876951"/>
            <a:ext cx="9143999" cy="66387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" t="90388" r="65507"/>
          <a:stretch/>
        </p:blipFill>
        <p:spPr>
          <a:xfrm>
            <a:off x="-14345" y="5876951"/>
            <a:ext cx="4376286" cy="66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1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95534" y="165646"/>
            <a:ext cx="9048466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Безопасность</a:t>
            </a:r>
            <a:endParaRPr lang="ru-RU" altLang="ru-RU" sz="2000" b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168058"/>
              </p:ext>
            </p:extLst>
          </p:nvPr>
        </p:nvGraphicFramePr>
        <p:xfrm>
          <a:off x="791924" y="980593"/>
          <a:ext cx="7538160" cy="4896000"/>
        </p:xfrm>
        <a:graphic>
          <a:graphicData uri="http://schemas.openxmlformats.org/drawingml/2006/table">
            <a:tbl>
              <a:tblPr/>
              <a:tblGrid>
                <a:gridCol w="1507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7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7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76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76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ДОУ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ДОУ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</a:t>
                      </a:r>
                      <a:r>
                        <a:rPr lang="ru-RU" sz="12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</a:t>
                      </a: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Ключ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ru-RU" sz="1200" b="1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Афанасово</a:t>
                      </a:r>
                      <a:endParaRPr lang="ru-RU" sz="1200" b="1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18" marR="5818" marT="7934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КП 4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15" marR="5715" marT="762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15" marR="5715" marT="762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3" t="28077" r="12315" b="23077"/>
          <a:stretch/>
        </p:blipFill>
        <p:spPr bwMode="auto">
          <a:xfrm>
            <a:off x="6496340" y="139533"/>
            <a:ext cx="1074569" cy="7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1" t="24663" r="7328" b="18991"/>
          <a:stretch/>
        </p:blipFill>
        <p:spPr bwMode="auto">
          <a:xfrm>
            <a:off x="7718012" y="139534"/>
            <a:ext cx="1276849" cy="72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729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r="27763" b="4368"/>
          <a:stretch/>
        </p:blipFill>
        <p:spPr>
          <a:xfrm>
            <a:off x="1876097" y="5682782"/>
            <a:ext cx="4319987" cy="880669"/>
          </a:xfrm>
          <a:prstGeom prst="rect">
            <a:avLst/>
          </a:prstGeom>
        </p:spPr>
      </p:pic>
      <p:pic>
        <p:nvPicPr>
          <p:cNvPr id="15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682782"/>
            <a:ext cx="1529256" cy="880669"/>
          </a:xfrm>
          <a:prstGeom prst="rect">
            <a:avLst/>
          </a:prstGeom>
        </p:spPr>
      </p:pic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22830" y="140195"/>
            <a:ext cx="9021170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Заболеваемость</a:t>
            </a:r>
            <a:endParaRPr lang="ru-RU" altLang="ru-RU" sz="2000" b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732168"/>
              </p:ext>
            </p:extLst>
          </p:nvPr>
        </p:nvGraphicFramePr>
        <p:xfrm>
          <a:off x="368844" y="745838"/>
          <a:ext cx="5953127" cy="4896000"/>
        </p:xfrm>
        <a:graphic>
          <a:graphicData uri="http://schemas.openxmlformats.org/drawingml/2006/table">
            <a:tbl>
              <a:tblPr/>
              <a:tblGrid>
                <a:gridCol w="1212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2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26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26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24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ДОУ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ДОУ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Афанасово</a:t>
                      </a:r>
                      <a:endParaRPr lang="ru-RU" sz="1200" b="1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</a:t>
                      </a: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Ключ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15" marR="5715" marT="762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15" marR="5715" marT="762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702841"/>
              </p:ext>
            </p:extLst>
          </p:nvPr>
        </p:nvGraphicFramePr>
        <p:xfrm>
          <a:off x="6654409" y="741049"/>
          <a:ext cx="2088000" cy="5184000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208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ДОУ</a:t>
                      </a:r>
                      <a:endParaRPr lang="ru-RU" sz="12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Ташлык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Шингальчи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Болгар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Сухарево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п. Камский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Шереметьевка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Кармалы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Каенлы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В. Челны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Прости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Н.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Уратьма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Н. Челны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п.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Трудовой 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Старошешминск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В.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Уратьма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Городище 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Борок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265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09182" y="222083"/>
            <a:ext cx="9034818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Медицинская работа</a:t>
            </a:r>
            <a:endParaRPr lang="ru-RU" altLang="ru-RU" sz="2000" b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b="4368"/>
          <a:stretch/>
        </p:blipFill>
        <p:spPr>
          <a:xfrm>
            <a:off x="1876097" y="5744325"/>
            <a:ext cx="7267903" cy="880669"/>
          </a:xfrm>
          <a:prstGeom prst="rect">
            <a:avLst/>
          </a:prstGeom>
        </p:spPr>
      </p:pic>
      <p:pic>
        <p:nvPicPr>
          <p:cNvPr id="5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744325"/>
            <a:ext cx="1529256" cy="880669"/>
          </a:xfrm>
          <a:prstGeom prst="rect">
            <a:avLst/>
          </a:prstGeom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736129"/>
              </p:ext>
            </p:extLst>
          </p:nvPr>
        </p:nvGraphicFramePr>
        <p:xfrm>
          <a:off x="536026" y="838904"/>
          <a:ext cx="8087710" cy="4930230"/>
        </p:xfrm>
        <a:graphic>
          <a:graphicData uri="http://schemas.openxmlformats.org/drawingml/2006/table">
            <a:tbl>
              <a:tblPr/>
              <a:tblGrid>
                <a:gridCol w="1617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7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75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75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75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ДОУ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ДОУ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223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Афанасово</a:t>
                      </a:r>
                      <a:endParaRPr lang="ru-RU" sz="1200" b="1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</a:t>
                      </a: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Ключ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240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r="23650" b="4368"/>
          <a:stretch/>
        </p:blipFill>
        <p:spPr>
          <a:xfrm>
            <a:off x="1766913" y="5826213"/>
            <a:ext cx="4756715" cy="880669"/>
          </a:xfrm>
          <a:prstGeom prst="rect">
            <a:avLst/>
          </a:prstGeom>
        </p:spPr>
      </p:pic>
      <p:pic>
        <p:nvPicPr>
          <p:cNvPr id="7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826213"/>
            <a:ext cx="1529256" cy="880669"/>
          </a:xfrm>
          <a:prstGeom prst="rect">
            <a:avLst/>
          </a:prstGeom>
        </p:spPr>
      </p:pic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95534" y="222083"/>
            <a:ext cx="9048466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Организация питания</a:t>
            </a:r>
            <a:endParaRPr lang="ru-RU" altLang="ru-RU" sz="2000" b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578148"/>
              </p:ext>
            </p:extLst>
          </p:nvPr>
        </p:nvGraphicFramePr>
        <p:xfrm>
          <a:off x="338897" y="804350"/>
          <a:ext cx="5998840" cy="4896000"/>
        </p:xfrm>
        <a:graphic>
          <a:graphicData uri="http://schemas.openxmlformats.org/drawingml/2006/table">
            <a:tbl>
              <a:tblPr/>
              <a:tblGrid>
                <a:gridCol w="1199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9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9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97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97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ДОУ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ДОУ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</a:t>
                      </a: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Ключ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Афанасово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267259"/>
              </p:ext>
            </p:extLst>
          </p:nvPr>
        </p:nvGraphicFramePr>
        <p:xfrm>
          <a:off x="6749924" y="804350"/>
          <a:ext cx="2088000" cy="5184000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208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ДОУ</a:t>
                      </a:r>
                      <a:endParaRPr lang="ru-RU" sz="14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Ташлык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Сухарево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Шереметьевка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Прости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Шингальчи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Болгар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п. Камский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В.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Уратьма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Кармалы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Каенлы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В. Челны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Н.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Уратьма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Городище 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п.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Трудовой 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Н. Челны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с. Борок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Старошешминск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944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50124" y="220239"/>
            <a:ext cx="8993875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Доля педагогов с высшим образованием</a:t>
            </a:r>
            <a:endParaRPr lang="ru-RU" altLang="ru-RU" sz="2000" b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0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7249588"/>
              </p:ext>
            </p:extLst>
          </p:nvPr>
        </p:nvGraphicFramePr>
        <p:xfrm>
          <a:off x="359569" y="918572"/>
          <a:ext cx="8305800" cy="4840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52" t="82791" b="4368"/>
          <a:stretch/>
        </p:blipFill>
        <p:spPr>
          <a:xfrm>
            <a:off x="1876097" y="5629549"/>
            <a:ext cx="7267903" cy="880669"/>
          </a:xfrm>
          <a:prstGeom prst="rect">
            <a:avLst/>
          </a:prstGeom>
        </p:spPr>
      </p:pic>
      <p:pic>
        <p:nvPicPr>
          <p:cNvPr id="14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791" r="85862" b="4368"/>
          <a:stretch/>
        </p:blipFill>
        <p:spPr>
          <a:xfrm>
            <a:off x="0" y="5629549"/>
            <a:ext cx="1529256" cy="880669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3" t="28077" r="12315" b="23077"/>
          <a:stretch/>
        </p:blipFill>
        <p:spPr bwMode="auto">
          <a:xfrm>
            <a:off x="6496340" y="139533"/>
            <a:ext cx="1074569" cy="7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1" t="24663" r="7328" b="18991"/>
          <a:stretch/>
        </p:blipFill>
        <p:spPr bwMode="auto">
          <a:xfrm>
            <a:off x="7718012" y="139534"/>
            <a:ext cx="1276849" cy="72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299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26124" y="222083"/>
            <a:ext cx="9017876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>
                <a:solidFill>
                  <a:srgbClr val="7030A0"/>
                </a:solidFill>
                <a:latin typeface="Arial" pitchFamily="34" charset="0"/>
              </a:rPr>
              <a:t>ДОУ </a:t>
            </a:r>
            <a:r>
              <a:rPr lang="ru-RU" altLang="ru-RU" sz="2000" b="1" dirty="0" smtClean="0">
                <a:solidFill>
                  <a:srgbClr val="7030A0"/>
                </a:solidFill>
                <a:latin typeface="Arial" pitchFamily="34" charset="0"/>
              </a:rPr>
              <a:t>с наибольшим количеством педагогов с высшим образованием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pic>
        <p:nvPicPr>
          <p:cNvPr id="14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b="4368"/>
          <a:stretch/>
        </p:blipFill>
        <p:spPr>
          <a:xfrm>
            <a:off x="1876097" y="5605714"/>
            <a:ext cx="7267903" cy="880669"/>
          </a:xfrm>
          <a:prstGeom prst="rect">
            <a:avLst/>
          </a:prstGeom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23760"/>
              </p:ext>
            </p:extLst>
          </p:nvPr>
        </p:nvGraphicFramePr>
        <p:xfrm>
          <a:off x="334038" y="1146415"/>
          <a:ext cx="4102446" cy="4258091"/>
        </p:xfrm>
        <a:graphic>
          <a:graphicData uri="http://schemas.openxmlformats.org/drawingml/2006/table">
            <a:tbl>
              <a:tblPr/>
              <a:tblGrid>
                <a:gridCol w="1754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8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44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№ ДОУ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Доля педагогов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 с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высшим образованием, %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9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Arial" pitchFamily="34" charset="0"/>
                        </a:rPr>
                        <a:t>8</a:t>
                      </a:r>
                      <a:endParaRPr lang="ru-RU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9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Arial" pitchFamily="34" charset="0"/>
                        </a:rPr>
                        <a:t>45</a:t>
                      </a:r>
                      <a:endParaRPr lang="ru-RU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9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Arial" pitchFamily="34" charset="0"/>
                        </a:rPr>
                        <a:t>58</a:t>
                      </a:r>
                      <a:endParaRPr lang="ru-RU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29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Arial" pitchFamily="34" charset="0"/>
                        </a:rPr>
                        <a:t>87</a:t>
                      </a:r>
                      <a:endParaRPr lang="ru-RU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29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Arial" pitchFamily="34" charset="0"/>
                        </a:rPr>
                        <a:t>89</a:t>
                      </a:r>
                      <a:endParaRPr lang="ru-RU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29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Arial" pitchFamily="34" charset="0"/>
                        </a:rPr>
                        <a:t>76</a:t>
                      </a:r>
                      <a:endParaRPr lang="ru-RU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95,65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29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Arial" pitchFamily="34" charset="0"/>
                        </a:rPr>
                        <a:t>37</a:t>
                      </a:r>
                      <a:endParaRPr lang="ru-RU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94,12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29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Arial" pitchFamily="34" charset="0"/>
                        </a:rPr>
                        <a:t>42</a:t>
                      </a:r>
                      <a:endParaRPr lang="ru-RU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92,86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29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Arial" pitchFamily="34" charset="0"/>
                        </a:rPr>
                        <a:t>80</a:t>
                      </a:r>
                      <a:endParaRPr lang="ru-RU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92,86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29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Arial" pitchFamily="34" charset="0"/>
                        </a:rPr>
                        <a:t>78</a:t>
                      </a:r>
                      <a:endParaRPr lang="ru-RU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92,31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29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Arial" pitchFamily="34" charset="0"/>
                        </a:rPr>
                        <a:t>68</a:t>
                      </a:r>
                      <a:endParaRPr lang="ru-RU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91,89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29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Arial" pitchFamily="34" charset="0"/>
                        </a:rPr>
                        <a:t>82</a:t>
                      </a:r>
                      <a:endParaRPr lang="ru-RU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91,67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29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Arial" pitchFamily="34" charset="0"/>
                        </a:rPr>
                        <a:t>3</a:t>
                      </a:r>
                      <a:endParaRPr lang="ru-RU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91,30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29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Arial" pitchFamily="34" charset="0"/>
                        </a:rPr>
                        <a:t>64</a:t>
                      </a:r>
                      <a:endParaRPr lang="ru-RU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90,00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29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Arial" pitchFamily="34" charset="0"/>
                        </a:rPr>
                        <a:t>77</a:t>
                      </a:r>
                      <a:endParaRPr lang="ru-RU" sz="1400" b="1" dirty="0"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90,00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15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670234"/>
            <a:ext cx="1529256" cy="880669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014699"/>
              </p:ext>
            </p:extLst>
          </p:nvPr>
        </p:nvGraphicFramePr>
        <p:xfrm>
          <a:off x="4787462" y="1146415"/>
          <a:ext cx="3978166" cy="2784142"/>
        </p:xfrm>
        <a:graphic>
          <a:graphicData uri="http://schemas.openxmlformats.org/drawingml/2006/table">
            <a:tbl>
              <a:tblPr/>
              <a:tblGrid>
                <a:gridCol w="1818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08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№ ДОУ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Доля педагогов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 с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высшим образованием, %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Кармалы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Ташлык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с. Прости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1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с. Борок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п.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Трудовой 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с. Шереметьевка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Шингальчи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с. Городище 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1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с. Болгар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278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10358" y="249487"/>
            <a:ext cx="9033641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>
                <a:solidFill>
                  <a:srgbClr val="7030A0"/>
                </a:solidFill>
                <a:latin typeface="Arial" pitchFamily="34" charset="0"/>
              </a:rPr>
              <a:t>ДОУ </a:t>
            </a:r>
            <a:r>
              <a:rPr lang="ru-RU" altLang="ru-RU" sz="2000" b="1" dirty="0" smtClean="0">
                <a:solidFill>
                  <a:srgbClr val="7030A0"/>
                </a:solidFill>
                <a:latin typeface="Arial" pitchFamily="34" charset="0"/>
              </a:rPr>
              <a:t>с наименьшим количеством педагогов с высшим образованием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570715"/>
              </p:ext>
            </p:extLst>
          </p:nvPr>
        </p:nvGraphicFramePr>
        <p:xfrm>
          <a:off x="518967" y="1827689"/>
          <a:ext cx="3807373" cy="2444061"/>
        </p:xfrm>
        <a:graphic>
          <a:graphicData uri="http://schemas.openxmlformats.org/drawingml/2006/table">
            <a:tbl>
              <a:tblPr/>
              <a:tblGrid>
                <a:gridCol w="1639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8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85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№ ДОУ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Доля педагогов с высшим образованием, %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1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65,0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1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64,2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1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61,5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1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57,1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1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57,1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4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b="4368"/>
          <a:stretch/>
        </p:blipFill>
        <p:spPr>
          <a:xfrm>
            <a:off x="1876097" y="5642808"/>
            <a:ext cx="7267903" cy="880669"/>
          </a:xfrm>
          <a:prstGeom prst="rect">
            <a:avLst/>
          </a:prstGeom>
        </p:spPr>
      </p:pic>
      <p:pic>
        <p:nvPicPr>
          <p:cNvPr id="15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642808"/>
            <a:ext cx="1529256" cy="880669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678588"/>
              </p:ext>
            </p:extLst>
          </p:nvPr>
        </p:nvGraphicFramePr>
        <p:xfrm>
          <a:off x="4599882" y="1827687"/>
          <a:ext cx="4121037" cy="1748025"/>
        </p:xfrm>
        <a:graphic>
          <a:graphicData uri="http://schemas.openxmlformats.org/drawingml/2006/table">
            <a:tbl>
              <a:tblPr/>
              <a:tblGrid>
                <a:gridCol w="1828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2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91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№ ДОУ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Доля педагогов с высшим образованием, %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9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с. В. Челны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33,0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9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с. Н. Челны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9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п. Камский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64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73420" y="182053"/>
            <a:ext cx="8970579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>
                <a:solidFill>
                  <a:srgbClr val="7030A0"/>
                </a:solidFill>
                <a:latin typeface="Arial" pitchFamily="34" charset="0"/>
              </a:rPr>
              <a:t>ДОУ </a:t>
            </a:r>
            <a:r>
              <a:rPr lang="ru-RU" altLang="ru-RU" sz="2000" b="1" dirty="0" smtClean="0">
                <a:solidFill>
                  <a:srgbClr val="7030A0"/>
                </a:solidFill>
                <a:latin typeface="Arial" pitchFamily="34" charset="0"/>
              </a:rPr>
              <a:t>с наибольшей долей педагогов с категорией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790033"/>
              </p:ext>
            </p:extLst>
          </p:nvPr>
        </p:nvGraphicFramePr>
        <p:xfrm>
          <a:off x="299548" y="727794"/>
          <a:ext cx="8488907" cy="5575274"/>
        </p:xfrm>
        <a:graphic>
          <a:graphicData uri="http://schemas.openxmlformats.org/drawingml/2006/table">
            <a:tbl>
              <a:tblPr/>
              <a:tblGrid>
                <a:gridCol w="1849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1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95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17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9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№ ДОУ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Доля педагогов 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с категориями,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1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№ ДОУ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Доля педагогов 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с категориями,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78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35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с. Борок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678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68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97,30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с. 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Ташлык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78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78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94,87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п. Трудовой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78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58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94,44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с. Городище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78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70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94,12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с. Болгар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42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92,86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с. Н. 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Уратьма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44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90,91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5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47332" marR="4733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15" hMerge="1">
                  <a:txBody>
                    <a:bodyPr/>
                    <a:lstStyle/>
                    <a:p>
                      <a:endParaRPr lang="ru-RU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86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90,91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КП 4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89,47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7332" marR="4733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88,89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43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88,89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88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88,24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 smtClean="0"/>
                        <a:t>Кр</a:t>
                      </a:r>
                      <a:r>
                        <a:rPr lang="ru-RU" sz="1400" b="1" dirty="0" smtClean="0"/>
                        <a:t>.</a:t>
                      </a:r>
                      <a:r>
                        <a:rPr lang="ru-RU" sz="1400" b="1" baseline="0" dirty="0" smtClean="0"/>
                        <a:t> Ключ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88,24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53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88,00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87,50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7332" marR="4733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76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86,96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7332" marR="4733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61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85,71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7332" marR="4733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69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85,71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7332" marR="4733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87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85,71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7332" marR="4733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47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85,00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7332" marR="4733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2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83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85,00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7332" marR="4733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890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89186" y="183237"/>
            <a:ext cx="8954814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>
                <a:solidFill>
                  <a:srgbClr val="7030A0"/>
                </a:solidFill>
                <a:latin typeface="Arial" pitchFamily="34" charset="0"/>
              </a:rPr>
              <a:t>ДОУ </a:t>
            </a:r>
            <a:r>
              <a:rPr lang="ru-RU" altLang="ru-RU" sz="2000" b="1" dirty="0" smtClean="0">
                <a:solidFill>
                  <a:srgbClr val="7030A0"/>
                </a:solidFill>
                <a:latin typeface="Arial" pitchFamily="34" charset="0"/>
              </a:rPr>
              <a:t>с наименьшей долей педагогов с категорией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589857"/>
              </p:ext>
            </p:extLst>
          </p:nvPr>
        </p:nvGraphicFramePr>
        <p:xfrm>
          <a:off x="472965" y="1765739"/>
          <a:ext cx="8138772" cy="2328592"/>
        </p:xfrm>
        <a:graphic>
          <a:graphicData uri="http://schemas.openxmlformats.org/drawingml/2006/table">
            <a:tbl>
              <a:tblPr/>
              <a:tblGrid>
                <a:gridCol w="1589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00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2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9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725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05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№ ДОУ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Доля педагогов с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категориями,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№ ДОУ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Доля педагогов </a:t>
                      </a:r>
                      <a:r>
                        <a:rPr lang="ru-RU" sz="1400" b="1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с </a:t>
                      </a:r>
                      <a:r>
                        <a:rPr lang="ru-RU" sz="1400" b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категориями,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61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16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47,3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  <a:cs typeface="Arial" panose="020B0604020202020204" pitchFamily="34" charset="0"/>
                        </a:rPr>
                        <a:t>с. Афанасово</a:t>
                      </a: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47,0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61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39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35,7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с. В. Челны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33,0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618">
                <a:tc rowSpan="3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47332" marR="4733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с. </a:t>
                      </a:r>
                      <a:r>
                        <a:rPr lang="ru-RU" sz="1400" b="1" dirty="0" err="1" smtClean="0"/>
                        <a:t>Сухарево</a:t>
                      </a:r>
                      <a:endParaRPr lang="ru-RU" sz="1400" b="1" dirty="0" smtClean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20,0</a:t>
                      </a:r>
                      <a:endParaRPr lang="ru-RU" sz="1400" b="1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61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с. Прости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61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п. Камский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332" marR="47332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4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b="4368"/>
          <a:stretch/>
        </p:blipFill>
        <p:spPr>
          <a:xfrm>
            <a:off x="1876097" y="5662438"/>
            <a:ext cx="7267903" cy="880669"/>
          </a:xfrm>
          <a:prstGeom prst="rect">
            <a:avLst/>
          </a:prstGeom>
        </p:spPr>
      </p:pic>
      <p:pic>
        <p:nvPicPr>
          <p:cNvPr id="15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662438"/>
            <a:ext cx="1529256" cy="88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4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29"/>
          <a:stretch/>
        </p:blipFill>
        <p:spPr>
          <a:xfrm>
            <a:off x="3011214" y="1"/>
            <a:ext cx="6138384" cy="6881625"/>
          </a:xfrm>
          <a:prstGeom prst="rect">
            <a:avLst/>
          </a:prstGeom>
        </p:spPr>
      </p:pic>
      <p:pic>
        <p:nvPicPr>
          <p:cNvPr id="17" name="Объект 4">
            <a:extLst>
              <a:ext uri="{FF2B5EF4-FFF2-40B4-BE49-F238E27FC236}">
                <a16:creationId xmlns:a16="http://schemas.microsoft.com/office/drawing/2014/main" id="{AC5AC2DC-846D-0745-B0E7-3FCE369C95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34" r="34593"/>
          <a:stretch/>
        </p:blipFill>
        <p:spPr>
          <a:xfrm>
            <a:off x="1" y="-23625"/>
            <a:ext cx="5661982" cy="6905251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77E2406-77E2-2D42-8107-0DBD571AF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8" y="407693"/>
            <a:ext cx="6007396" cy="92503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Кадры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6688" y="1596288"/>
            <a:ext cx="2865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Молодые специалисты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799916"/>
              </p:ext>
            </p:extLst>
          </p:nvPr>
        </p:nvGraphicFramePr>
        <p:xfrm>
          <a:off x="250043" y="3119524"/>
          <a:ext cx="3366615" cy="2618941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896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4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5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24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Год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</a:rPr>
                        <a:t>Количество педагогов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9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Принято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Закрепились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2018г.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(30,5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</a:rPr>
                        <a:t>%)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2019г.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(56,3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</a:rPr>
                        <a:t>%)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2020г.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12  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(48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</a:rPr>
                        <a:t>%)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2021г.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(40,9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</a:rPr>
                        <a:t>%)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2022г.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24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(100%)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2023г.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22 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(81,5%)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77E2406-77E2-2D42-8107-0DBD571AFB64}"/>
              </a:ext>
            </a:extLst>
          </p:cNvPr>
          <p:cNvSpPr txBox="1">
            <a:spLocks/>
          </p:cNvSpPr>
          <p:nvPr/>
        </p:nvSpPr>
        <p:spPr>
          <a:xfrm>
            <a:off x="357821" y="5666548"/>
            <a:ext cx="1294130" cy="9250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Н–К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14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811" y="370999"/>
            <a:ext cx="433000" cy="742589"/>
          </a:xfrm>
          <a:prstGeom prst="rect">
            <a:avLst/>
          </a:prstGeom>
        </p:spPr>
      </p:pic>
      <p:sp>
        <p:nvSpPr>
          <p:cNvPr id="9" name="Прямоугольник 3"/>
          <p:cNvSpPr>
            <a:spLocks noChangeArrowheads="1"/>
          </p:cNvSpPr>
          <p:nvPr/>
        </p:nvSpPr>
        <p:spPr bwMode="auto">
          <a:xfrm>
            <a:off x="110358" y="222083"/>
            <a:ext cx="9033641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</a:rPr>
              <a:t>Критерии рейтинга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450375" y="838980"/>
            <a:ext cx="8418671" cy="49167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8580" tIns="34290" rIns="68580" bIns="34290" anchor="ctr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135731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270272" algn="l"/>
              </a:tabLst>
              <a:defRPr/>
            </a:pP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 Укомплектованность кадрами</a:t>
            </a:r>
          </a:p>
          <a:p>
            <a:pPr marL="0" indent="135731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270272" algn="l"/>
              </a:tabLst>
              <a:defRPr/>
            </a:pP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 Методическая работа</a:t>
            </a:r>
          </a:p>
          <a:p>
            <a:pPr marL="0" indent="135731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270272" algn="l"/>
              </a:tabLst>
              <a:defRPr/>
            </a:pP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 Доля педагогических кадров с высшим педагогическим образованием</a:t>
            </a:r>
          </a:p>
          <a:p>
            <a:pPr marL="0" indent="135731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270272" algn="l"/>
              </a:tabLst>
              <a:defRPr/>
            </a:pP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 Доля педагогических кадров с </a:t>
            </a:r>
            <a:r>
              <a:rPr lang="ru-RU" altLang="ru-RU" sz="1500" b="1" dirty="0" smtClean="0">
                <a:latin typeface="Arial" pitchFamily="34" charset="0"/>
                <a:cs typeface="Arial" pitchFamily="34" charset="0"/>
              </a:rPr>
              <a:t>квалификационной </a:t>
            </a: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категорией</a:t>
            </a:r>
          </a:p>
          <a:p>
            <a:pPr marL="0" indent="135731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270272" algn="l"/>
              </a:tabLst>
              <a:defRPr/>
            </a:pP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 Формирование положительного имиджа</a:t>
            </a:r>
          </a:p>
          <a:p>
            <a:pPr marL="0" indent="135731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270272" algn="l"/>
              </a:tabLst>
              <a:defRPr/>
            </a:pP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 Безопасность в ДОУ</a:t>
            </a:r>
          </a:p>
          <a:p>
            <a:pPr marL="0" indent="135731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270272" algn="l"/>
              </a:tabLst>
              <a:defRPr/>
            </a:pP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 Методическая активность</a:t>
            </a:r>
          </a:p>
          <a:p>
            <a:pPr marL="0" indent="135731" algn="just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270272" algn="l"/>
              </a:tabLst>
              <a:defRPr/>
            </a:pP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 Результативность участия педагогов и </a:t>
            </a:r>
            <a:r>
              <a:rPr lang="ru-RU" altLang="ru-RU" sz="1500" b="1" dirty="0" smtClean="0">
                <a:latin typeface="Arial" pitchFamily="34" charset="0"/>
                <a:cs typeface="Arial" pitchFamily="34" charset="0"/>
              </a:rPr>
              <a:t>воспитанников </a:t>
            </a: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ДОО в конкурсах муниципального, зонального  и республиканского уровней </a:t>
            </a:r>
          </a:p>
          <a:p>
            <a:pPr marL="0" indent="135731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270272" algn="l"/>
              </a:tabLst>
              <a:defRPr/>
            </a:pP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 Участие в </a:t>
            </a:r>
            <a:r>
              <a:rPr lang="ru-RU" altLang="ru-RU" sz="1500" b="1" dirty="0" err="1">
                <a:latin typeface="Arial" pitchFamily="34" charset="0"/>
                <a:cs typeface="Arial" pitchFamily="34" charset="0"/>
              </a:rPr>
              <a:t>грантовом</a:t>
            </a: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 движении</a:t>
            </a:r>
          </a:p>
          <a:p>
            <a:pPr marL="0" indent="135731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270272" algn="l"/>
              </a:tabLst>
              <a:defRPr/>
            </a:pP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 Охват детей воспитанием и обучением на родном </a:t>
            </a:r>
            <a:r>
              <a:rPr lang="ru-RU" altLang="ru-RU" sz="1500" b="1" dirty="0" smtClean="0">
                <a:latin typeface="Arial" pitchFamily="34" charset="0"/>
                <a:cs typeface="Arial" pitchFamily="34" charset="0"/>
              </a:rPr>
              <a:t>(татарском)  </a:t>
            </a: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языке </a:t>
            </a:r>
          </a:p>
          <a:p>
            <a:pPr marL="0" indent="135731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270272" algn="l"/>
              </a:tabLst>
              <a:defRPr/>
            </a:pP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 Организация медицинской работы</a:t>
            </a:r>
          </a:p>
          <a:p>
            <a:pPr marL="0" indent="135731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270272" algn="l"/>
              </a:tabLst>
              <a:defRPr/>
            </a:pPr>
            <a:r>
              <a:rPr lang="ru-RU" altLang="ru-RU" sz="1500" b="1" dirty="0" smtClean="0">
                <a:latin typeface="Arial" pitchFamily="34" charset="0"/>
                <a:cs typeface="Arial" pitchFamily="34" charset="0"/>
              </a:rPr>
              <a:t> Организация </a:t>
            </a: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питания</a:t>
            </a:r>
          </a:p>
          <a:p>
            <a:pPr marL="0" indent="135731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270272" algn="l"/>
              </a:tabLst>
              <a:defRPr/>
            </a:pPr>
            <a:r>
              <a:rPr lang="ru-RU" altLang="ru-RU" sz="1500" b="1" dirty="0">
                <a:latin typeface="Arial" pitchFamily="34" charset="0"/>
                <a:cs typeface="Arial" pitchFamily="34" charset="0"/>
              </a:rPr>
              <a:t> Внебюджетная деятельность</a:t>
            </a:r>
          </a:p>
        </p:txBody>
      </p:sp>
      <p:pic>
        <p:nvPicPr>
          <p:cNvPr id="11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52" t="82791" b="4368"/>
          <a:stretch/>
        </p:blipFill>
        <p:spPr>
          <a:xfrm>
            <a:off x="1876097" y="5669532"/>
            <a:ext cx="7267903" cy="880669"/>
          </a:xfrm>
          <a:prstGeom prst="rect">
            <a:avLst/>
          </a:prstGeom>
        </p:spPr>
      </p:pic>
      <p:pic>
        <p:nvPicPr>
          <p:cNvPr id="13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791" r="85862" b="4368"/>
          <a:stretch/>
        </p:blipFill>
        <p:spPr>
          <a:xfrm>
            <a:off x="0" y="5669532"/>
            <a:ext cx="1529256" cy="88066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3" t="28077" r="12315" b="23077"/>
          <a:stretch/>
        </p:blipFill>
        <p:spPr bwMode="auto">
          <a:xfrm>
            <a:off x="6496340" y="139533"/>
            <a:ext cx="1074569" cy="7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1" t="24663" r="7328" b="18991"/>
          <a:stretch/>
        </p:blipFill>
        <p:spPr bwMode="auto">
          <a:xfrm>
            <a:off x="7718012" y="139534"/>
            <a:ext cx="1276849" cy="72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20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Прямоугольник 4"/>
          <p:cNvSpPr>
            <a:spLocks noChangeArrowheads="1"/>
          </p:cNvSpPr>
          <p:nvPr/>
        </p:nvSpPr>
        <p:spPr bwMode="auto">
          <a:xfrm>
            <a:off x="126124" y="233229"/>
            <a:ext cx="9017876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itchFamily="34" charset="0"/>
              </a:rPr>
              <a:t>Охват воспитанием и обучением на родном (татарском) языке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graphicFrame>
        <p:nvGraphicFramePr>
          <p:cNvPr id="9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2451783"/>
              </p:ext>
            </p:extLst>
          </p:nvPr>
        </p:nvGraphicFramePr>
        <p:xfrm>
          <a:off x="368294" y="1460693"/>
          <a:ext cx="8305800" cy="4327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52" t="82791" b="4368"/>
          <a:stretch/>
        </p:blipFill>
        <p:spPr>
          <a:xfrm>
            <a:off x="1876097" y="5664320"/>
            <a:ext cx="7267903" cy="880669"/>
          </a:xfrm>
          <a:prstGeom prst="rect">
            <a:avLst/>
          </a:prstGeom>
        </p:spPr>
      </p:pic>
      <p:pic>
        <p:nvPicPr>
          <p:cNvPr id="13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791" r="85862" b="4368"/>
          <a:stretch/>
        </p:blipFill>
        <p:spPr>
          <a:xfrm>
            <a:off x="0" y="5664320"/>
            <a:ext cx="1529256" cy="88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6947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b="4368"/>
          <a:stretch/>
        </p:blipFill>
        <p:spPr>
          <a:xfrm>
            <a:off x="1876097" y="5664320"/>
            <a:ext cx="7267903" cy="880669"/>
          </a:xfrm>
          <a:prstGeom prst="rect">
            <a:avLst/>
          </a:prstGeom>
        </p:spPr>
      </p:pic>
      <p:pic>
        <p:nvPicPr>
          <p:cNvPr id="13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664320"/>
            <a:ext cx="1529256" cy="8806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4" b="7122"/>
          <a:stretch/>
        </p:blipFill>
        <p:spPr>
          <a:xfrm>
            <a:off x="4804326" y="3383682"/>
            <a:ext cx="3575568" cy="22604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7" t="15134" r="6367" b="13101"/>
          <a:stretch/>
        </p:blipFill>
        <p:spPr>
          <a:xfrm>
            <a:off x="4801093" y="1048452"/>
            <a:ext cx="3575568" cy="22604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1" t="11658" r="28508" b="35049"/>
          <a:stretch/>
        </p:blipFill>
        <p:spPr>
          <a:xfrm>
            <a:off x="710632" y="1048452"/>
            <a:ext cx="3420192" cy="4615868"/>
          </a:xfrm>
          <a:prstGeom prst="rect">
            <a:avLst/>
          </a:prstGeom>
        </p:spPr>
      </p:pic>
      <p:sp>
        <p:nvSpPr>
          <p:cNvPr id="10" name="Прямоугольник 3"/>
          <p:cNvSpPr>
            <a:spLocks noChangeArrowheads="1"/>
          </p:cNvSpPr>
          <p:nvPr/>
        </p:nvSpPr>
        <p:spPr bwMode="auto">
          <a:xfrm>
            <a:off x="136478" y="229404"/>
            <a:ext cx="9007522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itchFamily="34" charset="0"/>
              </a:rPr>
              <a:t>Республиканский конкурс «Лучший </a:t>
            </a:r>
            <a:r>
              <a:rPr lang="ru-RU" altLang="ru-RU" sz="2000" b="1" dirty="0" err="1" smtClean="0">
                <a:solidFill>
                  <a:srgbClr val="7030A0"/>
                </a:solidFill>
                <a:latin typeface="Arial" pitchFamily="34" charset="0"/>
              </a:rPr>
              <a:t>билингвальный</a:t>
            </a:r>
            <a:r>
              <a:rPr lang="ru-RU" altLang="ru-RU" sz="2000" b="1" dirty="0" smtClean="0">
                <a:solidFill>
                  <a:srgbClr val="7030A0"/>
                </a:solidFill>
                <a:latin typeface="Arial" pitchFamily="34" charset="0"/>
              </a:rPr>
              <a:t> детский сад»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8729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14796" r="8859" b="14384"/>
          <a:stretch/>
        </p:blipFill>
        <p:spPr bwMode="auto">
          <a:xfrm>
            <a:off x="818877" y="878986"/>
            <a:ext cx="7438019" cy="4843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36478" y="229404"/>
            <a:ext cx="9007522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itchFamily="34" charset="0"/>
              </a:rPr>
              <a:t>Формирование  положительного  имиджа  ДОУ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pic>
        <p:nvPicPr>
          <p:cNvPr id="15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82791" r="85862" b="4368"/>
          <a:stretch/>
        </p:blipFill>
        <p:spPr>
          <a:xfrm>
            <a:off x="0" y="5796304"/>
            <a:ext cx="1529256" cy="880669"/>
          </a:xfrm>
          <a:prstGeom prst="rect">
            <a:avLst/>
          </a:prstGeom>
        </p:spPr>
      </p:pic>
      <p:pic>
        <p:nvPicPr>
          <p:cNvPr id="10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52" t="82791" b="4368"/>
          <a:stretch/>
        </p:blipFill>
        <p:spPr>
          <a:xfrm>
            <a:off x="1876097" y="5746208"/>
            <a:ext cx="7267903" cy="880669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3" t="28077" r="12315" b="23077"/>
          <a:stretch/>
        </p:blipFill>
        <p:spPr bwMode="auto">
          <a:xfrm>
            <a:off x="6496340" y="139533"/>
            <a:ext cx="1074569" cy="7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1" t="24663" r="7328" b="18991"/>
          <a:stretch/>
        </p:blipFill>
        <p:spPr bwMode="auto">
          <a:xfrm>
            <a:off x="7718012" y="139534"/>
            <a:ext cx="1276849" cy="72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48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r="23521" b="4368"/>
          <a:stretch/>
        </p:blipFill>
        <p:spPr>
          <a:xfrm>
            <a:off x="1637732" y="5615381"/>
            <a:ext cx="4926842" cy="880669"/>
          </a:xfrm>
          <a:prstGeom prst="rect">
            <a:avLst/>
          </a:prstGeom>
        </p:spPr>
      </p:pic>
      <p:pic>
        <p:nvPicPr>
          <p:cNvPr id="8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615381"/>
            <a:ext cx="1529256" cy="880669"/>
          </a:xfrm>
          <a:prstGeom prst="rect">
            <a:avLst/>
          </a:prstGeom>
        </p:spPr>
      </p:pic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136478" y="229404"/>
            <a:ext cx="9007522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itchFamily="34" charset="0"/>
              </a:rPr>
              <a:t>Формирование  положительного  имиджа  ДОУ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556947"/>
              </p:ext>
            </p:extLst>
          </p:nvPr>
        </p:nvGraphicFramePr>
        <p:xfrm>
          <a:off x="338897" y="804350"/>
          <a:ext cx="5998840" cy="4896000"/>
        </p:xfrm>
        <a:graphic>
          <a:graphicData uri="http://schemas.openxmlformats.org/drawingml/2006/table">
            <a:tbl>
              <a:tblPr/>
              <a:tblGrid>
                <a:gridCol w="1199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9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9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97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97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ДОУ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ДОУ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Афанасово 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</a:t>
                      </a: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Ключ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763701"/>
              </p:ext>
            </p:extLst>
          </p:nvPr>
        </p:nvGraphicFramePr>
        <p:xfrm>
          <a:off x="6749924" y="804350"/>
          <a:ext cx="2088000" cy="5184000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208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ДОУ</a:t>
                      </a:r>
                      <a:endParaRPr lang="ru-RU" sz="14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Ташлык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Сухарево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Шереметьевка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Шингальчи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п.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Трудовой 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Прости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Болгар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п. Камский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В.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Уратьма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Кармалы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Каенлы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В. Челны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Старошешминск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Н.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Уратьма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Городище 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Н. Челны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с. Борок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141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38.userapi.com/impg/26To65guG7jMhlXx5wBdVeM5E2G34j05-gMiKQ/gLUrVQ8bu7k.jpg?size=810x1080&amp;quality=95&amp;sign=0b16b17aecbda9f5d6c08e94572edf60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8" t="16718" r="30430" b="44226"/>
          <a:stretch/>
        </p:blipFill>
        <p:spPr bwMode="auto">
          <a:xfrm>
            <a:off x="-1" y="1"/>
            <a:ext cx="61005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4">
            <a:extLst>
              <a:ext uri="{FF2B5EF4-FFF2-40B4-BE49-F238E27FC236}">
                <a16:creationId xmlns:a16="http://schemas.microsoft.com/office/drawing/2014/main" id="{AC5AC2DC-846D-0745-B0E7-3FCE369C95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4593"/>
          <a:stretch/>
        </p:blipFill>
        <p:spPr>
          <a:xfrm flipH="1">
            <a:off x="4353636" y="1"/>
            <a:ext cx="4790364" cy="6881625"/>
          </a:xfrm>
          <a:prstGeom prst="rect">
            <a:avLst/>
          </a:prstGeom>
        </p:spPr>
      </p:pic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5213210" y="761663"/>
            <a:ext cx="3657600" cy="216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Всероссийская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Стимулирующая акция</a:t>
            </a:r>
            <a:r>
              <a:rPr lang="ru-RU" b="1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 </a:t>
            </a:r>
            <a:endParaRPr lang="ru-RU" b="1" dirty="0" smtClean="0">
              <a:solidFill>
                <a:schemeClr val="bg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b="1" u="sng" dirty="0" smtClean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#</a:t>
            </a:r>
            <a:r>
              <a:rPr lang="ru-RU" b="1" u="sng" dirty="0" err="1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МастерЦифровогоОбщения</a:t>
            </a:r>
            <a:r>
              <a:rPr lang="ru-RU" b="1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 </a:t>
            </a:r>
            <a:endParaRPr lang="ru-RU" b="1" dirty="0" smtClean="0">
              <a:solidFill>
                <a:schemeClr val="bg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в </a:t>
            </a:r>
            <a:r>
              <a:rPr lang="ru-RU" b="1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учебном профиле </a:t>
            </a:r>
            <a:r>
              <a:rPr lang="ru-RU" b="1" dirty="0" err="1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Сферум</a:t>
            </a:r>
            <a:r>
              <a:rPr lang="ru-RU" b="1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 в </a:t>
            </a:r>
            <a:r>
              <a:rPr lang="ru-RU" b="1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VK </a:t>
            </a:r>
            <a:r>
              <a:rPr lang="ru-RU" b="1" dirty="0" err="1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Мессенджере</a:t>
            </a:r>
            <a:r>
              <a:rPr lang="ru-RU" b="1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 </a:t>
            </a:r>
            <a:endParaRPr lang="ru-RU" altLang="ru-RU" b="1" dirty="0">
              <a:solidFill>
                <a:schemeClr val="bg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</a:endParaRPr>
          </a:p>
        </p:txBody>
      </p:sp>
      <p:pic>
        <p:nvPicPr>
          <p:cNvPr id="9" name="Объект 4">
            <a:extLst>
              <a:ext uri="{FF2B5EF4-FFF2-40B4-BE49-F238E27FC236}">
                <a16:creationId xmlns:a16="http://schemas.microsoft.com/office/drawing/2014/main" id="{AC5AC2DC-846D-0745-B0E7-3FCE369C95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54" t="66008" r="56363" b="14953"/>
          <a:stretch/>
        </p:blipFill>
        <p:spPr>
          <a:xfrm flipH="1">
            <a:off x="6428094" y="5248918"/>
            <a:ext cx="2715906" cy="131018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510048" y="5167032"/>
            <a:ext cx="2927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Детский сад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</a:rPr>
              <a:t>№ 87 </a:t>
            </a:r>
          </a:p>
        </p:txBody>
      </p:sp>
    </p:spTree>
    <p:extLst>
      <p:ext uri="{BB962C8B-B14F-4D97-AF65-F5344CB8AC3E}">
        <p14:creationId xmlns:p14="http://schemas.microsoft.com/office/powerpoint/2010/main" val="336100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16682" y="156538"/>
            <a:ext cx="9027318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</a:rPr>
              <a:t>Вариативные формы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61412" y="6155217"/>
            <a:ext cx="2089803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ru-RU" sz="1200" b="1" dirty="0">
                <a:solidFill>
                  <a:srgbClr val="003BA3"/>
                </a:solidFill>
                <a:latin typeface="Arial" pitchFamily="34" charset="0"/>
                <a:cs typeface="Arial" pitchFamily="34" charset="0"/>
              </a:rPr>
              <a:t>Консультационный пункт</a:t>
            </a:r>
            <a:endParaRPr lang="ru-RU" sz="1200" dirty="0">
              <a:solidFill>
                <a:srgbClr val="003BA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68155" y="3340326"/>
            <a:ext cx="1885324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ru-RU" sz="1200" b="1" dirty="0">
                <a:solidFill>
                  <a:srgbClr val="003BA3"/>
                </a:solidFill>
                <a:latin typeface="Arial" pitchFamily="34" charset="0"/>
                <a:cs typeface="Arial" pitchFamily="34" charset="0"/>
              </a:rPr>
              <a:t>Адаптационная группа</a:t>
            </a:r>
            <a:endParaRPr lang="ru-RU" sz="1200" dirty="0">
              <a:solidFill>
                <a:srgbClr val="003BA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17511" y="3340326"/>
            <a:ext cx="2184059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ru-RU" sz="1200" b="1" dirty="0" err="1">
                <a:solidFill>
                  <a:srgbClr val="003BA3"/>
                </a:solidFill>
                <a:latin typeface="Arial" pitchFamily="34" charset="0"/>
                <a:cs typeface="Arial" pitchFamily="34" charset="0"/>
              </a:rPr>
              <a:t>Предшкольная</a:t>
            </a:r>
            <a:r>
              <a:rPr lang="ru-RU" sz="1200" b="1" dirty="0">
                <a:solidFill>
                  <a:srgbClr val="003BA3"/>
                </a:solidFill>
                <a:latin typeface="Arial" pitchFamily="34" charset="0"/>
                <a:cs typeface="Arial" pitchFamily="34" charset="0"/>
              </a:rPr>
              <a:t> подготовка</a:t>
            </a:r>
            <a:endParaRPr lang="ru-RU" sz="1200" dirty="0">
              <a:solidFill>
                <a:srgbClr val="003BA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10768" y="6203811"/>
            <a:ext cx="2155590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ru-RU" sz="1200" b="1" dirty="0">
                <a:solidFill>
                  <a:srgbClr val="003BA3"/>
                </a:solidFill>
                <a:latin typeface="Arial" pitchFamily="34" charset="0"/>
                <a:cs typeface="Arial" pitchFamily="34" charset="0"/>
              </a:rPr>
              <a:t>Центр игровой поддержки</a:t>
            </a:r>
            <a:endParaRPr lang="ru-RU" sz="1200" dirty="0">
              <a:solidFill>
                <a:srgbClr val="003BA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2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" t="20173" r="10591" b="3050"/>
          <a:stretch/>
        </p:blipFill>
        <p:spPr bwMode="auto">
          <a:xfrm>
            <a:off x="4842296" y="3754404"/>
            <a:ext cx="3575461" cy="2427934"/>
          </a:xfrm>
          <a:prstGeom prst="rect">
            <a:avLst/>
          </a:prstGeom>
          <a:noFill/>
        </p:spPr>
      </p:pic>
      <p:sp>
        <p:nvSpPr>
          <p:cNvPr id="45058" name="AutoShape 2" descr="https://af12.mail.ru/cgi-bin/readmsg?id=16474317520135974909;0;1&amp;mode=attachment&amp;email=metodudo@mail.ru&amp;ct=image%2fjpeg&amp;cn=a2c57e37%2d4e34%2d482a%2da42d%2dd2a4cdfc18fd.JPG&amp;cte=binary"/>
          <p:cNvSpPr>
            <a:spLocks noChangeAspect="1" noChangeArrowheads="1"/>
          </p:cNvSpPr>
          <p:nvPr/>
        </p:nvSpPr>
        <p:spPr bwMode="auto">
          <a:xfrm>
            <a:off x="116682" y="-301394"/>
            <a:ext cx="228600" cy="3048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" name="Рисунок 22" descr="PHOTO-2020-06-05-09-46-21.jpg"/>
          <p:cNvPicPr>
            <a:picLocks noChangeAspect="1"/>
          </p:cNvPicPr>
          <p:nvPr/>
        </p:nvPicPr>
        <p:blipFill>
          <a:blip r:embed="rId3" cstate="print"/>
          <a:srcRect t="3175" b="6746"/>
          <a:stretch>
            <a:fillRect/>
          </a:stretch>
        </p:blipFill>
        <p:spPr>
          <a:xfrm>
            <a:off x="756894" y="919018"/>
            <a:ext cx="3507847" cy="2421308"/>
          </a:xfrm>
          <a:prstGeom prst="rect">
            <a:avLst/>
          </a:prstGeom>
        </p:spPr>
      </p:pic>
      <p:pic>
        <p:nvPicPr>
          <p:cNvPr id="24" name="Рисунок 23" descr="6b77b6db-d3bf-4006-84fe-3cf5b958a46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3524" y="3727282"/>
            <a:ext cx="3569190" cy="2427935"/>
          </a:xfrm>
          <a:prstGeom prst="rect">
            <a:avLst/>
          </a:prstGeom>
        </p:spPr>
      </p:pic>
      <p:pic>
        <p:nvPicPr>
          <p:cNvPr id="25" name="Рисунок 24" descr="a2c57e37-4e34-482a-a42d-d2a4cdfc18fd.JPG"/>
          <p:cNvPicPr>
            <a:picLocks noChangeAspect="1"/>
          </p:cNvPicPr>
          <p:nvPr/>
        </p:nvPicPr>
        <p:blipFill>
          <a:blip r:embed="rId5" cstate="print"/>
          <a:srcRect b="15764"/>
          <a:stretch>
            <a:fillRect/>
          </a:stretch>
        </p:blipFill>
        <p:spPr>
          <a:xfrm>
            <a:off x="4850665" y="919019"/>
            <a:ext cx="3567092" cy="242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8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57657" y="287137"/>
            <a:ext cx="9017875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</a:rPr>
              <a:t>Адаптационные группы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880341"/>
              </p:ext>
            </p:extLst>
          </p:nvPr>
        </p:nvGraphicFramePr>
        <p:xfrm>
          <a:off x="1529256" y="1633072"/>
          <a:ext cx="6227379" cy="3106127"/>
        </p:xfrm>
        <a:graphic>
          <a:graphicData uri="http://schemas.openxmlformats.org/drawingml/2006/table">
            <a:tbl>
              <a:tblPr/>
              <a:tblGrid>
                <a:gridCol w="20757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5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57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54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 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 групп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 детей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12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737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12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2020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399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12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2021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219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12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2022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12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2023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1446" marR="51446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4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b="4368"/>
          <a:stretch/>
        </p:blipFill>
        <p:spPr>
          <a:xfrm>
            <a:off x="1876097" y="5682056"/>
            <a:ext cx="7267903" cy="880669"/>
          </a:xfrm>
          <a:prstGeom prst="rect">
            <a:avLst/>
          </a:prstGeom>
        </p:spPr>
      </p:pic>
      <p:pic>
        <p:nvPicPr>
          <p:cNvPr id="15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682056"/>
            <a:ext cx="1529256" cy="880669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3" t="28077" r="12315" b="23077"/>
          <a:stretch/>
        </p:blipFill>
        <p:spPr bwMode="auto">
          <a:xfrm>
            <a:off x="6496340" y="139533"/>
            <a:ext cx="1074569" cy="7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1" t="24663" r="7328" b="18991"/>
          <a:stretch/>
        </p:blipFill>
        <p:spPr bwMode="auto">
          <a:xfrm>
            <a:off x="7718012" y="139534"/>
            <a:ext cx="1276849" cy="72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693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b="4368"/>
          <a:stretch/>
        </p:blipFill>
        <p:spPr>
          <a:xfrm>
            <a:off x="1876097" y="5751861"/>
            <a:ext cx="7267903" cy="880669"/>
          </a:xfrm>
          <a:prstGeom prst="rect">
            <a:avLst/>
          </a:prstGeom>
        </p:spPr>
      </p:pic>
      <p:pic>
        <p:nvPicPr>
          <p:cNvPr id="15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615381"/>
            <a:ext cx="1529256" cy="880669"/>
          </a:xfrm>
          <a:prstGeom prst="rect">
            <a:avLst/>
          </a:prstGeom>
        </p:spPr>
      </p:pic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36478" y="133440"/>
            <a:ext cx="9007522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itchFamily="34" charset="0"/>
              </a:rPr>
              <a:t>Привлечение внебюджетных средств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521524"/>
              </p:ext>
            </p:extLst>
          </p:nvPr>
        </p:nvGraphicFramePr>
        <p:xfrm>
          <a:off x="436726" y="661480"/>
          <a:ext cx="8311490" cy="4942807"/>
        </p:xfrm>
        <a:graphic>
          <a:graphicData uri="http://schemas.openxmlformats.org/drawingml/2006/table">
            <a:tbl>
              <a:tblPr/>
              <a:tblGrid>
                <a:gridCol w="1662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22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2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22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22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48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ДОУ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ДОУ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95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39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11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15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12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19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68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40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75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42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80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32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98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61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92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28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66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 smtClean="0"/>
                        <a:t>Кр</a:t>
                      </a:r>
                      <a:r>
                        <a:rPr lang="ru-RU" sz="1400" b="1" dirty="0" smtClean="0"/>
                        <a:t>. Ключ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69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37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82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38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29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КП 5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45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96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89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КП 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60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КП 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36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72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50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76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22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70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31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100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90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КП 2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86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99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35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78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25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88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16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58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с. Афанасово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91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715" marR="5715" marT="762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00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b="4368"/>
          <a:stretch/>
        </p:blipFill>
        <p:spPr>
          <a:xfrm>
            <a:off x="1876097" y="5751861"/>
            <a:ext cx="7267903" cy="880669"/>
          </a:xfrm>
          <a:prstGeom prst="rect">
            <a:avLst/>
          </a:prstGeom>
        </p:spPr>
      </p:pic>
      <p:pic>
        <p:nvPicPr>
          <p:cNvPr id="15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615381"/>
            <a:ext cx="1529256" cy="880669"/>
          </a:xfrm>
          <a:prstGeom prst="rect">
            <a:avLst/>
          </a:prstGeom>
        </p:spPr>
      </p:pic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36478" y="160736"/>
            <a:ext cx="9007522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itchFamily="34" charset="0"/>
              </a:rPr>
              <a:t>Привлечение внебюджетных средств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202168"/>
              </p:ext>
            </p:extLst>
          </p:nvPr>
        </p:nvGraphicFramePr>
        <p:xfrm>
          <a:off x="445828" y="1397000"/>
          <a:ext cx="2529388" cy="27432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010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9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ДОУ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(</a:t>
                      </a:r>
                      <a:r>
                        <a:rPr lang="ru-RU" sz="1400" dirty="0" err="1" smtClean="0"/>
                        <a:t>млн.руб</a:t>
                      </a:r>
                      <a:r>
                        <a:rPr lang="ru-RU" sz="1400" dirty="0" smtClean="0"/>
                        <a:t>.)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2,6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97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2,6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2,5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92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2,2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82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2,1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57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2,0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779185"/>
              </p:ext>
            </p:extLst>
          </p:nvPr>
        </p:nvGraphicFramePr>
        <p:xfrm>
          <a:off x="3276716" y="1397000"/>
          <a:ext cx="2519940" cy="31140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010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9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ДОУ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(</a:t>
                      </a:r>
                      <a:r>
                        <a:rPr lang="ru-RU" sz="1400" dirty="0" err="1" smtClean="0"/>
                        <a:t>млн.руб</a:t>
                      </a:r>
                      <a:r>
                        <a:rPr lang="ru-RU" sz="1400" dirty="0" smtClean="0"/>
                        <a:t>.)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87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1,9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95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1,9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1,9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90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1,6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93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1,6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98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1,6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94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1,5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941258"/>
              </p:ext>
            </p:extLst>
          </p:nvPr>
        </p:nvGraphicFramePr>
        <p:xfrm>
          <a:off x="6115451" y="1397000"/>
          <a:ext cx="2523588" cy="23723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010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ДОУ</a:t>
                      </a:r>
                      <a:endParaRPr lang="ru-RU" sz="14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 (</a:t>
                      </a:r>
                      <a:r>
                        <a:rPr lang="ru-RU" sz="1400" dirty="0" err="1" smtClean="0"/>
                        <a:t>тыс.руб</a:t>
                      </a:r>
                      <a:r>
                        <a:rPr lang="ru-RU" sz="1400" dirty="0" smtClean="0"/>
                        <a:t>.)</a:t>
                      </a:r>
                      <a:endParaRPr lang="ru-RU" sz="14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69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159,1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КП 2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128,7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КП 4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127,1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13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111,2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КП 5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50,6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3" t="28077" r="12315" b="23077"/>
          <a:stretch/>
        </p:blipFill>
        <p:spPr bwMode="auto">
          <a:xfrm>
            <a:off x="6496340" y="139533"/>
            <a:ext cx="1074569" cy="7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1" t="24663" r="7328" b="18991"/>
          <a:stretch/>
        </p:blipFill>
        <p:spPr bwMode="auto">
          <a:xfrm>
            <a:off x="7718012" y="139534"/>
            <a:ext cx="1276849" cy="72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073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09182" y="222083"/>
            <a:ext cx="9034818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</a:rPr>
              <a:t>Сравнительный анализ привлечения внебюджетных средств в ДОУ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pic>
        <p:nvPicPr>
          <p:cNvPr id="16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b="4368"/>
          <a:stretch/>
        </p:blipFill>
        <p:spPr>
          <a:xfrm>
            <a:off x="1876097" y="5620899"/>
            <a:ext cx="7267903" cy="880669"/>
          </a:xfrm>
          <a:prstGeom prst="rect">
            <a:avLst/>
          </a:prstGeom>
        </p:spPr>
      </p:pic>
      <p:pic>
        <p:nvPicPr>
          <p:cNvPr id="17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620899"/>
            <a:ext cx="1529256" cy="88066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08591" y="2377667"/>
            <a:ext cx="3819853" cy="11768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08591" y="4594212"/>
            <a:ext cx="3819853" cy="1026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471095"/>
              </p:ext>
            </p:extLst>
          </p:nvPr>
        </p:nvGraphicFramePr>
        <p:xfrm>
          <a:off x="1908591" y="1285827"/>
          <a:ext cx="5436000" cy="1202558"/>
        </p:xfrm>
        <a:graphic>
          <a:graphicData uri="http://schemas.openxmlformats.org/drawingml/2006/table">
            <a:tbl>
              <a:tblPr/>
              <a:tblGrid>
                <a:gridCol w="271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368935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ДОУ № 86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368935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ДОУ № 87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27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864,7  тыс. руб.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1,9  млн. руб.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619608"/>
              </p:ext>
            </p:extLst>
          </p:nvPr>
        </p:nvGraphicFramePr>
        <p:xfrm>
          <a:off x="1908591" y="2765379"/>
          <a:ext cx="5436000" cy="1026688"/>
        </p:xfrm>
        <a:graphic>
          <a:graphicData uri="http://schemas.openxmlformats.org/drawingml/2006/table">
            <a:tbl>
              <a:tblPr/>
              <a:tblGrid>
                <a:gridCol w="271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33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368935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ДОУ № 88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368935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ДОУ № 84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34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377,1 тыс. руб. 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1 млн. руб.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321383"/>
              </p:ext>
            </p:extLst>
          </p:nvPr>
        </p:nvGraphicFramePr>
        <p:xfrm>
          <a:off x="1910863" y="4064211"/>
          <a:ext cx="5436000" cy="1026688"/>
        </p:xfrm>
        <a:graphic>
          <a:graphicData uri="http://schemas.openxmlformats.org/drawingml/2006/table">
            <a:tbl>
              <a:tblPr/>
              <a:tblGrid>
                <a:gridCol w="271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33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368935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ДОУ № 61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368935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ДОУ № 57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34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677,7  тыс. руб.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,0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млн. руб.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358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10358" y="140167"/>
            <a:ext cx="9033641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itchFamily="34" charset="0"/>
              </a:rPr>
              <a:t>Показатели рейтинга по городским ДОУ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850967"/>
              </p:ext>
            </p:extLst>
          </p:nvPr>
        </p:nvGraphicFramePr>
        <p:xfrm>
          <a:off x="220058" y="583831"/>
          <a:ext cx="8712000" cy="6008884"/>
        </p:xfrm>
        <a:graphic>
          <a:graphicData uri="http://schemas.openxmlformats.org/drawingml/2006/table">
            <a:tbl>
              <a:tblPr/>
              <a:tblGrid>
                <a:gridCol w="885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7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5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6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20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56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244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30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384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412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2901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69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ДОУ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2023г. место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сравнении с 2022г.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9">
                  <a:txBody>
                    <a:bodyPr/>
                    <a:lstStyle/>
                    <a:p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1172" marR="21172" marT="4884" marB="0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ДОУ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2023г. место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сравнении с 2022г.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9">
                  <a:txBody>
                    <a:bodyPr/>
                    <a:lstStyle/>
                    <a:p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1172" marR="21172" marT="4884" marB="0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ДОУ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2023г. место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сравнении с 2022г.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1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+8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</a:t>
                      </a:r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Ключ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56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-25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+23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58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+18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+18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61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99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+18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62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63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+25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b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66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41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-13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67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4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68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43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69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-11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44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800"/>
                    </a:p>
                  </a:txBody>
                  <a:tcPr marL="41275" marR="41275" marT="714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C09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3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71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46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47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078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41275" marR="41275" marT="714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C09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41275" marR="41275" marT="714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41275" marR="41275" marT="714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14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rgbClr val="003BA3"/>
                        </a:solidFill>
                      </a:endParaRPr>
                    </a:p>
                  </a:txBody>
                  <a:tcPr marL="41276" marR="41276" marT="7142" marB="0" anchor="ctr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rgbClr val="003BA3"/>
                        </a:solidFill>
                      </a:endParaRPr>
                    </a:p>
                  </a:txBody>
                  <a:tcPr marL="41276" marR="41276" marT="7142" marB="0" anchor="ctr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rgbClr val="003BA3"/>
                        </a:solidFill>
                      </a:endParaRPr>
                    </a:p>
                  </a:txBody>
                  <a:tcPr marL="41276" marR="41276" marT="7142" marB="0" anchor="ctr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КП 5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73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22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74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23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49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1276" marR="41276" marT="7142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75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-1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24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+31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50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76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25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+28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51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77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9536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26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-18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52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с.Афанасово</a:t>
                      </a:r>
                      <a:endParaRPr lang="ru-RU" sz="105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78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05506">
                <a:tc gridSpan="8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1172" marR="21172" marT="4884" marB="0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1172" marR="21172" marT="4884" marB="0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58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79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712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8"/>
          <p:cNvSpPr>
            <a:spLocks noChangeArrowheads="1"/>
          </p:cNvSpPr>
          <p:nvPr/>
        </p:nvSpPr>
        <p:spPr bwMode="auto">
          <a:xfrm>
            <a:off x="126124" y="171184"/>
            <a:ext cx="9017876" cy="40010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1436" tIns="45718" rIns="91436" bIns="45718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Участие в </a:t>
            </a:r>
            <a:r>
              <a:rPr lang="ru-RU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грантовом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движении</a:t>
            </a:r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b="4368"/>
          <a:stretch/>
        </p:blipFill>
        <p:spPr>
          <a:xfrm>
            <a:off x="1876097" y="5635181"/>
            <a:ext cx="7267903" cy="880669"/>
          </a:xfrm>
          <a:prstGeom prst="rect">
            <a:avLst/>
          </a:prstGeom>
        </p:spPr>
      </p:pic>
      <p:pic>
        <p:nvPicPr>
          <p:cNvPr id="13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635181"/>
            <a:ext cx="1529256" cy="880669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28678"/>
              </p:ext>
            </p:extLst>
          </p:nvPr>
        </p:nvGraphicFramePr>
        <p:xfrm>
          <a:off x="361013" y="836987"/>
          <a:ext cx="8400852" cy="4667080"/>
        </p:xfrm>
        <a:graphic>
          <a:graphicData uri="http://schemas.openxmlformats.org/drawingml/2006/table">
            <a:tbl>
              <a:tblPr/>
              <a:tblGrid>
                <a:gridCol w="1400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1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1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01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01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01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13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ДОУ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ДОУ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92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45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89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32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69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42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15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12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75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КП 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68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60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28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98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25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22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29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66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38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КП 5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50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61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78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5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КП 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36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99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5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 smtClean="0"/>
                        <a:t>Кр</a:t>
                      </a:r>
                      <a:r>
                        <a:rPr lang="ru-RU" sz="1400" b="1" dirty="0" smtClean="0"/>
                        <a:t>. Ключ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40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96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16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100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5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35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19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31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Сухарево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82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73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5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11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39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с. Шереметьевка</a:t>
                      </a:r>
                      <a:endParaRPr lang="ru-RU" sz="13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70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5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КП 2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90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с. 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Кармалы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  <a:cs typeface="Arial" panose="020B0604020202020204" pitchFamily="34" charset="0"/>
                        </a:rPr>
                        <a:t>с. Афанасово </a:t>
                      </a:r>
                      <a:r>
                        <a:rPr lang="ru-RU" sz="1400" b="1" dirty="0" smtClean="0">
                          <a:latin typeface="+mn-lt"/>
                        </a:rPr>
                        <a:t> </a:t>
                      </a:r>
                      <a:endParaRPr lang="ru-RU" sz="1400" b="1" dirty="0">
                        <a:latin typeface="+mn-lt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5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24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95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80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Шингальчи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72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58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5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88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86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91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76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49</a:t>
                      </a:r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820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26124" y="192989"/>
            <a:ext cx="9017876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itchFamily="34" charset="0"/>
              </a:rPr>
              <a:t>Улучшили позиции 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b="4368"/>
          <a:stretch/>
        </p:blipFill>
        <p:spPr>
          <a:xfrm>
            <a:off x="1876097" y="5636524"/>
            <a:ext cx="7267903" cy="880669"/>
          </a:xfrm>
          <a:prstGeom prst="rect">
            <a:avLst/>
          </a:prstGeom>
        </p:spPr>
      </p:pic>
      <p:pic>
        <p:nvPicPr>
          <p:cNvPr id="12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636524"/>
            <a:ext cx="1529256" cy="880669"/>
          </a:xfrm>
          <a:prstGeom prst="rect">
            <a:avLst/>
          </a:prstGeom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587720831"/>
              </p:ext>
            </p:extLst>
          </p:nvPr>
        </p:nvGraphicFramePr>
        <p:xfrm>
          <a:off x="336645" y="1146413"/>
          <a:ext cx="8534400" cy="4490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159898" y="1429492"/>
            <a:ext cx="1124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позиция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7230410" y="2346167"/>
            <a:ext cx="1124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позиция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7271355" y="2995294"/>
            <a:ext cx="1124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позиция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7271355" y="2694888"/>
            <a:ext cx="1124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позиция</a:t>
            </a:r>
            <a:endParaRPr lang="ru-RU" sz="14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3" t="28077" r="12315" b="23077"/>
          <a:stretch/>
        </p:blipFill>
        <p:spPr bwMode="auto">
          <a:xfrm>
            <a:off x="6496340" y="139533"/>
            <a:ext cx="1074569" cy="7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1" t="24663" r="7328" b="18991"/>
          <a:stretch/>
        </p:blipFill>
        <p:spPr bwMode="auto">
          <a:xfrm>
            <a:off x="7718012" y="139534"/>
            <a:ext cx="1276849" cy="72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27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811" y="370999"/>
            <a:ext cx="433000" cy="742589"/>
          </a:xfrm>
          <a:prstGeom prst="rect">
            <a:avLst/>
          </a:prstGeom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10358" y="140167"/>
            <a:ext cx="9033641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itchFamily="34" charset="0"/>
              </a:rPr>
              <a:t>Показатели рейтинга по городским ДОУ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648568"/>
              </p:ext>
            </p:extLst>
          </p:nvPr>
        </p:nvGraphicFramePr>
        <p:xfrm>
          <a:off x="220058" y="534775"/>
          <a:ext cx="8712000" cy="6008884"/>
        </p:xfrm>
        <a:graphic>
          <a:graphicData uri="http://schemas.openxmlformats.org/drawingml/2006/table">
            <a:tbl>
              <a:tblPr/>
              <a:tblGrid>
                <a:gridCol w="885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7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5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6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20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56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244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30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384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412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2901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86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ДОУ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2023г. место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сравнении с 2022г.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9">
                  <a:txBody>
                    <a:bodyPr/>
                    <a:lstStyle/>
                    <a:p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1172" marR="21172" marT="4884" marB="0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ДОУ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2023г. место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сравнении с 2022г.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9">
                  <a:txBody>
                    <a:bodyPr/>
                    <a:lstStyle/>
                    <a:p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1172" marR="21172" marT="4884" marB="0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ДОУ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2023г. место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21172" marR="21172" marT="4884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сравнении с 2022г.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1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+8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</a:t>
                      </a:r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Ключ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56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-25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+23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58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+18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+18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61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99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+18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62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63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+25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b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66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41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-13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67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4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68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43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69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-11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44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698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800"/>
                    </a:p>
                  </a:txBody>
                  <a:tcPr marL="41275" marR="41275" marT="714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C09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19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71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46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47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983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41275" marR="41275" marT="714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C09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41275" marR="41275" marT="714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41275" marR="41275" marT="7142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14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rgbClr val="003BA3"/>
                        </a:solidFill>
                      </a:endParaRPr>
                    </a:p>
                  </a:txBody>
                  <a:tcPr marL="41276" marR="41276" marT="7142" marB="0" anchor="ctr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rgbClr val="003BA3"/>
                        </a:solidFill>
                      </a:endParaRPr>
                    </a:p>
                  </a:txBody>
                  <a:tcPr marL="41276" marR="41276" marT="7142" marB="0" anchor="ctr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1" dirty="0">
                        <a:solidFill>
                          <a:srgbClr val="003BA3"/>
                        </a:solidFill>
                      </a:endParaRPr>
                    </a:p>
                  </a:txBody>
                  <a:tcPr marL="41276" marR="41276" marT="7142" marB="0" anchor="ctr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КП 5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73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-27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22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-42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74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23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49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+9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1276" marR="41276" marT="7142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75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-1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24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+31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50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76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25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+28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51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77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94357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26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-18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3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52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900" dirty="0">
                        <a:solidFill>
                          <a:srgbClr val="003BA3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28229" marR="28229" marT="4884" marB="0" horzOverflow="overflow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с.Афанасово</a:t>
                      </a:r>
                      <a:endParaRPr lang="ru-RU" sz="105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78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94357">
                <a:tc gridSpan="8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1172" marR="21172" marT="4884" marB="0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1172" marR="21172" marT="4884" marB="0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58</a:t>
                      </a:r>
                    </a:p>
                  </a:txBody>
                  <a:tcPr marL="30957" marR="30957" marT="7143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79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70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b="4368"/>
          <a:stretch/>
        </p:blipFill>
        <p:spPr>
          <a:xfrm>
            <a:off x="1876097" y="5636524"/>
            <a:ext cx="7267903" cy="880669"/>
          </a:xfrm>
          <a:prstGeom prst="rect">
            <a:avLst/>
          </a:prstGeom>
        </p:spPr>
      </p:pic>
      <p:pic>
        <p:nvPicPr>
          <p:cNvPr id="12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636524"/>
            <a:ext cx="1529256" cy="880669"/>
          </a:xfrm>
          <a:prstGeom prst="rect">
            <a:avLst/>
          </a:prstGeom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516792671"/>
              </p:ext>
            </p:extLst>
          </p:nvPr>
        </p:nvGraphicFramePr>
        <p:xfrm>
          <a:off x="336645" y="1146413"/>
          <a:ext cx="8534400" cy="4490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136478" y="175916"/>
            <a:ext cx="9007522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itchFamily="34" charset="0"/>
              </a:rPr>
              <a:t>Ухудшили позиции</a:t>
            </a:r>
            <a:endParaRPr lang="ru-RU" altLang="ru-RU" sz="2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44058" y="3662473"/>
            <a:ext cx="1124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позиция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7257706" y="3983898"/>
            <a:ext cx="1124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позиция</a:t>
            </a:r>
            <a:endParaRPr lang="ru-RU" sz="14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3" t="28077" r="12315" b="23077"/>
          <a:stretch/>
        </p:blipFill>
        <p:spPr bwMode="auto">
          <a:xfrm>
            <a:off x="6496340" y="139533"/>
            <a:ext cx="1074569" cy="7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1" t="24663" r="7328" b="18991"/>
          <a:stretch/>
        </p:blipFill>
        <p:spPr bwMode="auto">
          <a:xfrm>
            <a:off x="7718012" y="139534"/>
            <a:ext cx="1276849" cy="72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6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655712"/>
            <a:ext cx="1529256" cy="880669"/>
          </a:xfrm>
          <a:prstGeom prst="rect">
            <a:avLst/>
          </a:prstGeom>
        </p:spPr>
      </p:pic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36478" y="206591"/>
            <a:ext cx="9007522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Показатели рейтинга по малокомплектным ДОУ</a:t>
            </a:r>
            <a:endParaRPr lang="ru-RU" altLang="ru-RU" sz="2000" b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462129"/>
              </p:ext>
            </p:extLst>
          </p:nvPr>
        </p:nvGraphicFramePr>
        <p:xfrm>
          <a:off x="1618386" y="845678"/>
          <a:ext cx="6072771" cy="5316624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208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8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ДОУ</a:t>
                      </a:r>
                      <a:endParaRPr lang="ru-RU" sz="12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2023г</a:t>
                      </a:r>
                      <a:r>
                        <a:rPr lang="ru-RU" sz="12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1200" i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место</a:t>
                      </a:r>
                      <a:endParaRPr lang="ru-RU" sz="12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Динамика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сравнении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 2022г.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Ташлык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=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Шереметьевка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Сухарево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Шингальчи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Кармалы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Болгар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п. Камский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Старошешминск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п.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Трудовой 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Городище 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В. Челны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Прости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В.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Уратьма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Каенлы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Н.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Уратьма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Н. Челны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с. Борок</a:t>
                      </a: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D5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985" marR="28985" marT="6687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406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77420" y="233886"/>
            <a:ext cx="8966579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Методическая работа</a:t>
            </a:r>
            <a:endParaRPr lang="ru-RU" altLang="ru-RU" sz="2000" b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202120"/>
              </p:ext>
            </p:extLst>
          </p:nvPr>
        </p:nvGraphicFramePr>
        <p:xfrm>
          <a:off x="894097" y="972952"/>
          <a:ext cx="7458332" cy="5170176"/>
        </p:xfrm>
        <a:graphic>
          <a:graphicData uri="http://schemas.openxmlformats.org/drawingml/2006/table">
            <a:tbl>
              <a:tblPr/>
              <a:tblGrid>
                <a:gridCol w="1864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4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4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4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ДОУ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ДОУ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5661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651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</a:t>
                      </a:r>
                      <a:r>
                        <a:rPr lang="ru-RU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</a:t>
                      </a: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Ключ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Афанасово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КП 2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8000">
                <a:tc gridSpan="3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3" t="28077" r="12315" b="23077"/>
          <a:stretch/>
        </p:blipFill>
        <p:spPr bwMode="auto">
          <a:xfrm>
            <a:off x="6496340" y="139533"/>
            <a:ext cx="1074569" cy="7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1" t="24663" r="7328" b="18991"/>
          <a:stretch/>
        </p:blipFill>
        <p:spPr bwMode="auto">
          <a:xfrm>
            <a:off x="7718012" y="139534"/>
            <a:ext cx="1276849" cy="72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321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95534" y="216550"/>
            <a:ext cx="9048466" cy="40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Методическая работа</a:t>
            </a:r>
            <a:endParaRPr lang="ru-RU" altLang="ru-RU" sz="2000" b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895188"/>
              </p:ext>
            </p:extLst>
          </p:nvPr>
        </p:nvGraphicFramePr>
        <p:xfrm>
          <a:off x="1186463" y="1611416"/>
          <a:ext cx="6866607" cy="3465082"/>
        </p:xfrm>
        <a:graphic>
          <a:graphicData uri="http://schemas.openxmlformats.org/drawingml/2006/table">
            <a:tbl>
              <a:tblPr/>
              <a:tblGrid>
                <a:gridCol w="22888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88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88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11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Arial" panose="020B0604020202020204" pitchFamily="34" charset="0"/>
                        </a:rPr>
                        <a:t>ДОУ</a:t>
                      </a:r>
                    </a:p>
                  </a:txBody>
                  <a:tcPr marL="21179" marR="21179" marT="4885" marB="0" anchor="ctr" horzOverflow="overflow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3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с. </a:t>
                      </a:r>
                      <a:r>
                        <a:rPr lang="ru-RU" sz="14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Ташлык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с. </a:t>
                      </a:r>
                      <a:r>
                        <a:rPr lang="ru-RU" sz="14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Кармалы</a:t>
                      </a: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с. В. </a:t>
                      </a:r>
                      <a:r>
                        <a:rPr lang="ru-RU" sz="14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Уратьма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3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с. </a:t>
                      </a:r>
                      <a:r>
                        <a:rPr lang="ru-RU" sz="14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Шингальчи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с. Старошешминск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с. Н. </a:t>
                      </a:r>
                      <a:r>
                        <a:rPr lang="ru-RU" sz="14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Уратьма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3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с. Болгар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В. Челны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с. Борок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325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с. </a:t>
                      </a:r>
                      <a:r>
                        <a:rPr lang="ru-RU" sz="14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Сухарево</a:t>
                      </a: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с. Прости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с. Городище 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325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с. Шереметьевка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с. </a:t>
                      </a:r>
                      <a:r>
                        <a:rPr lang="ru-RU" sz="14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Каенлы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с. Афанасово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325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п. Камский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F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с. Н. Челны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п. 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Трудовой 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9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4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52" t="82791" b="4368"/>
          <a:stretch/>
        </p:blipFill>
        <p:spPr>
          <a:xfrm>
            <a:off x="1876097" y="5680368"/>
            <a:ext cx="7267903" cy="880669"/>
          </a:xfrm>
          <a:prstGeom prst="rect">
            <a:avLst/>
          </a:prstGeom>
        </p:spPr>
      </p:pic>
      <p:pic>
        <p:nvPicPr>
          <p:cNvPr id="15" name="Объект 8">
            <a:extLst>
              <a:ext uri="{FF2B5EF4-FFF2-40B4-BE49-F238E27FC236}">
                <a16:creationId xmlns:a16="http://schemas.microsoft.com/office/drawing/2014/main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r="85862" b="4368"/>
          <a:stretch/>
        </p:blipFill>
        <p:spPr>
          <a:xfrm>
            <a:off x="0" y="5680368"/>
            <a:ext cx="1529256" cy="880669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3" t="28077" r="12315" b="23077"/>
          <a:stretch/>
        </p:blipFill>
        <p:spPr bwMode="auto">
          <a:xfrm>
            <a:off x="6496340" y="139533"/>
            <a:ext cx="1074569" cy="7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1" t="24663" r="7328" b="18991"/>
          <a:stretch/>
        </p:blipFill>
        <p:spPr bwMode="auto">
          <a:xfrm>
            <a:off x="7718012" y="139534"/>
            <a:ext cx="1276849" cy="72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280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2542</TotalTime>
  <Words>2569</Words>
  <Application>Microsoft Office PowerPoint</Application>
  <PresentationFormat>Экран (4:3)</PresentationFormat>
  <Paragraphs>1622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Тема Office</vt:lpstr>
      <vt:lpstr>Андрианова Светлана Анатольевна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Кадры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Пример заголовка слайда</dc:title>
  <dc:creator>Кар - Кар</dc:creator>
  <cp:lastModifiedBy>User</cp:lastModifiedBy>
  <cp:revision>280</cp:revision>
  <cp:lastPrinted>2022-08-19T07:51:29Z</cp:lastPrinted>
  <dcterms:created xsi:type="dcterms:W3CDTF">2022-07-07T08:42:57Z</dcterms:created>
  <dcterms:modified xsi:type="dcterms:W3CDTF">2024-07-01T07:37:57Z</dcterms:modified>
</cp:coreProperties>
</file>